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92" r:id="rId13"/>
    <p:sldId id="268" r:id="rId14"/>
    <p:sldId id="269" r:id="rId15"/>
    <p:sldId id="270" r:id="rId16"/>
    <p:sldId id="293" r:id="rId17"/>
    <p:sldId id="271" r:id="rId18"/>
    <p:sldId id="272" r:id="rId19"/>
    <p:sldId id="273" r:id="rId20"/>
    <p:sldId id="274" r:id="rId21"/>
    <p:sldId id="275" r:id="rId22"/>
    <p:sldId id="294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4" r:id="rId31"/>
    <p:sldId id="289" r:id="rId32"/>
    <p:sldId id="291" r:id="rId33"/>
    <p:sldId id="290" r:id="rId34"/>
    <p:sldId id="287" r:id="rId35"/>
    <p:sldId id="285" r:id="rId36"/>
    <p:sldId id="286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/>
    <p:restoredTop sz="94682"/>
  </p:normalViewPr>
  <p:slideViewPr>
    <p:cSldViewPr snapToGrid="0" snapToObjects="1">
      <p:cViewPr varScale="1">
        <p:scale>
          <a:sx n="83" d="100"/>
          <a:sy n="83" d="100"/>
        </p:scale>
        <p:origin x="9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07399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9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6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pic" sz="quarter" idx="13"/>
          </p:nvPr>
        </p:nvSpPr>
        <p:spPr>
          <a:xfrm>
            <a:off x="7175500" y="2882900"/>
            <a:ext cx="4102100" cy="54737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2LIN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246" y="650240"/>
            <a:ext cx="12070942" cy="112663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5" y="2564835"/>
            <a:ext cx="12070941" cy="6303716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9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‹Nr.›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9846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Titeltext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mirko@cloudera.com?subject=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ubTitle" sz="half" idx="1"/>
          </p:nvPr>
        </p:nvSpPr>
        <p:spPr>
          <a:xfrm>
            <a:off x="1270000" y="4518620"/>
            <a:ext cx="10464800" cy="258469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Current Project Status …</a:t>
            </a:r>
            <a:br>
              <a:rPr dirty="0"/>
            </a:br>
            <a:r>
              <a:rPr dirty="0"/>
              <a:t>… and roadmap to first release!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sz="4800" dirty="0"/>
              <a:t>The first: </a:t>
            </a:r>
            <a:r>
              <a:rPr sz="4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Open Data Asset Manager</a:t>
            </a:r>
            <a:r>
              <a:rPr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i="1" dirty="0"/>
              <a:t/>
            </a:r>
            <a:br>
              <a:rPr i="1" dirty="0"/>
            </a:br>
            <a:r>
              <a:rPr i="1" dirty="0"/>
              <a:t/>
            </a:r>
            <a:br>
              <a:rPr i="1" dirty="0"/>
            </a:br>
            <a:r>
              <a:rPr i="1" dirty="0"/>
              <a:t/>
            </a:r>
            <a:br>
              <a:rPr i="1" dirty="0"/>
            </a:br>
            <a:r>
              <a:rPr i="1" dirty="0"/>
              <a:t/>
            </a:r>
            <a:br>
              <a:rPr i="1" dirty="0"/>
            </a:br>
            <a:r>
              <a:rPr i="1" dirty="0"/>
              <a:t>(Apache Incubator)</a:t>
            </a:r>
          </a:p>
        </p:txBody>
      </p:sp>
      <p:pic>
        <p:nvPicPr>
          <p:cNvPr id="138" name="index.php?title=File-Etosha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079500"/>
            <a:ext cx="8674100" cy="3940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4489015" y="7778749"/>
            <a:ext cx="4026770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dirty="0"/>
              <a:t>Mirko Kämpf</a:t>
            </a:r>
            <a:br>
              <a:rPr sz="3600" dirty="0"/>
            </a:br>
            <a:r>
              <a:rPr sz="2800" i="1" dirty="0">
                <a:latin typeface="Gill Sans Light"/>
                <a:ea typeface="Gill Sans Light"/>
                <a:cs typeface="Gill Sans Light"/>
                <a:sym typeface="Gill Sans Light"/>
              </a:rPr>
              <a:t>Solutions Architect @Cloudera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0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50" y="2032000"/>
            <a:ext cx="8826500" cy="744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2457450"/>
            <a:ext cx="3378200" cy="2171700"/>
          </a:xfrm>
          <a:prstGeom prst="rect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400"/>
            </a:pPr>
            <a:r>
              <a:rPr>
                <a:solidFill>
                  <a:srgbClr val="77BB41"/>
                </a:solidFill>
              </a:rPr>
              <a:t>EXPOSE</a:t>
            </a:r>
            <a:r>
              <a:t> metadata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satOff val="24555"/>
                    <a:lumOff val="22232"/>
                  </a:schemeClr>
                </a:solidFill>
              </a:defRPr>
            </a:lvl1pPr>
          </a:lstStyle>
          <a:p>
            <a:r>
              <a:t>Explore: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280" y="3564375"/>
            <a:ext cx="10796620" cy="513573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2718730" y="2514599"/>
            <a:ext cx="16745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Assets </a:t>
            </a:r>
            <a:br/>
            <a:r>
              <a:rPr sz="1800"/>
              <a:t>(depending </a:t>
            </a:r>
            <a:br>
              <a:rPr sz="1800"/>
            </a:br>
            <a:r>
              <a:rPr sz="1800"/>
              <a:t>on user context)</a:t>
            </a:r>
          </a:p>
        </p:txBody>
      </p:sp>
      <p:sp>
        <p:nvSpPr>
          <p:cNvPr id="188" name="Shape 188"/>
          <p:cNvSpPr/>
          <p:nvPr/>
        </p:nvSpPr>
        <p:spPr>
          <a:xfrm>
            <a:off x="6720365" y="2063750"/>
            <a:ext cx="449167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Graph Browser</a:t>
            </a:r>
            <a:br/>
            <a:r>
              <a:t>for Relation Analysis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69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12700" y="0"/>
            <a:ext cx="12966700" cy="24384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7200"/>
            </a:pPr>
            <a:r>
              <a:rPr dirty="0" smtClean="0">
                <a:solidFill>
                  <a:schemeClr val="bg1"/>
                </a:solidFill>
              </a:rPr>
              <a:t>Job </a:t>
            </a:r>
            <a:r>
              <a:rPr dirty="0">
                <a:solidFill>
                  <a:schemeClr val="bg1"/>
                </a:solidFill>
              </a:rPr>
              <a:t>and Dataset Context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534523" y="2438400"/>
            <a:ext cx="11925300" cy="4660900"/>
          </a:xfrm>
          <a:prstGeom prst="rect">
            <a:avLst/>
          </a:prstGeom>
        </p:spPr>
        <p:txBody>
          <a:bodyPr/>
          <a:lstStyle/>
          <a:p>
            <a:pPr marL="1333500"/>
            <a:r>
              <a:rPr dirty="0">
                <a:solidFill>
                  <a:srgbClr val="008CB4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Q: </a:t>
            </a:r>
            <a:r>
              <a:rPr lang="de-DE" sz="3600" dirty="0" err="1" smtClean="0"/>
              <a:t>Which</a:t>
            </a:r>
            <a:r>
              <a:rPr lang="de-DE" sz="3600" dirty="0" smtClean="0"/>
              <a:t> </a:t>
            </a:r>
            <a:r>
              <a:rPr sz="3600" dirty="0" smtClean="0"/>
              <a:t>job </a:t>
            </a:r>
            <a:r>
              <a:rPr sz="3600" dirty="0"/>
              <a:t>did produce a dataset by using </a:t>
            </a:r>
            <a:r>
              <a:rPr sz="3600" dirty="0" smtClean="0"/>
              <a:t>wh</a:t>
            </a:r>
            <a:r>
              <a:rPr lang="de-DE" sz="3600" dirty="0" smtClean="0"/>
              <a:t>ich </a:t>
            </a:r>
            <a:r>
              <a:rPr sz="3600" dirty="0" smtClean="0"/>
              <a:t>algorithm </a:t>
            </a:r>
            <a:r>
              <a:rPr sz="3600" dirty="0"/>
              <a:t>specific </a:t>
            </a:r>
            <a:r>
              <a:rPr sz="3600" dirty="0" smtClean="0"/>
              <a:t>parameters at </a:t>
            </a:r>
            <a:r>
              <a:rPr sz="3600" dirty="0"/>
              <a:t>what cost?</a:t>
            </a:r>
            <a:br>
              <a:rPr sz="3600" dirty="0"/>
            </a:br>
            <a:r>
              <a:rPr dirty="0">
                <a:solidFill>
                  <a:srgbClr val="FF8647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A:</a:t>
            </a:r>
            <a:r>
              <a:rPr dirty="0"/>
              <a:t> </a:t>
            </a:r>
            <a: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  <a:t>Build in semantic logging collects metadata in a shareable knowledge base, which is searchable and </a:t>
            </a:r>
            <a:b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  <a:t>has an API for tool integration.</a:t>
            </a:r>
            <a:b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sz="3600" i="1" dirty="0"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534522" y="7489663"/>
            <a:ext cx="11925301" cy="198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Transparency is achieved by traceability </a:t>
            </a:r>
            <a:br/>
            <a:r>
              <a:t>from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final results</a:t>
            </a:r>
            <a:r>
              <a:t> (charts, tables), down to the code </a:t>
            </a:r>
            <a:br/>
            <a:r>
              <a:t>including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runtime parameters</a:t>
            </a:r>
            <a:r>
              <a:t> and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process logs</a:t>
            </a:r>
            <a:r>
              <a:t>.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400" y="2514600"/>
            <a:ext cx="8636000" cy="4051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3924300" y="3162300"/>
            <a:ext cx="2387600" cy="431800"/>
          </a:xfrm>
          <a:prstGeom prst="rect">
            <a:avLst/>
          </a:prstGeom>
          <a:ln w="50800">
            <a:solidFill>
              <a:srgbClr val="FF6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807200" y="3162300"/>
            <a:ext cx="927100" cy="431800"/>
          </a:xfrm>
          <a:prstGeom prst="rect">
            <a:avLst/>
          </a:prstGeom>
          <a:ln w="50800">
            <a:solidFill>
              <a:srgbClr val="77BB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2311400" y="3556000"/>
            <a:ext cx="3187700" cy="431800"/>
          </a:xfrm>
          <a:prstGeom prst="rect">
            <a:avLst/>
          </a:prstGeom>
          <a:ln w="50800">
            <a:solidFill>
              <a:srgbClr val="FFD87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2311400" y="3962400"/>
            <a:ext cx="4432300" cy="469900"/>
          </a:xfrm>
          <a:prstGeom prst="rect">
            <a:avLst/>
          </a:prstGeom>
          <a:ln w="508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 201"/>
          <p:cNvGrpSpPr/>
          <p:nvPr/>
        </p:nvGrpSpPr>
        <p:grpSpPr>
          <a:xfrm>
            <a:off x="2795122" y="139699"/>
            <a:ext cx="7924801" cy="2171702"/>
            <a:chOff x="0" y="0"/>
            <a:chExt cx="7924800" cy="2171700"/>
          </a:xfrm>
        </p:grpSpPr>
        <p:sp>
          <p:nvSpPr>
            <p:cNvPr id="200" name="Shape 200"/>
            <p:cNvSpPr/>
            <p:nvPr/>
          </p:nvSpPr>
          <p:spPr>
            <a:xfrm>
              <a:off x="50800" y="50800"/>
              <a:ext cx="7823200" cy="2070100"/>
            </a:xfrm>
            <a:prstGeom prst="rect">
              <a:avLst/>
            </a:prstGeom>
            <a:solidFill>
              <a:srgbClr val="FEFCDD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Key concept:</a:t>
              </a:r>
              <a:r>
                <a:t> </a:t>
              </a:r>
              <a:r>
                <a:rPr>
                  <a:latin typeface="Gill Sans Light"/>
                  <a:ea typeface="Gill Sans Light"/>
                  <a:cs typeface="Gill Sans Light"/>
                  <a:sym typeface="Gill Sans Light"/>
                </a:rPr>
                <a:t>Wiki based knowledge graph with built in semantic annotations</a:t>
              </a:r>
            </a:p>
          </p:txBody>
        </p:sp>
        <p:pic>
          <p:nvPicPr>
            <p:cNvPr id="199" name="Bild 19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7924800" cy="2171702"/>
            </a:xfrm>
            <a:prstGeom prst="rect">
              <a:avLst/>
            </a:prstGeom>
            <a:effectLst/>
          </p:spPr>
        </p:pic>
      </p:grpSp>
      <p:sp>
        <p:nvSpPr>
          <p:cNvPr id="202" name="Shape 202"/>
          <p:cNvSpPr/>
          <p:nvPr/>
        </p:nvSpPr>
        <p:spPr>
          <a:xfrm>
            <a:off x="534522" y="6699250"/>
            <a:ext cx="11925301" cy="198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Transparency is achieved by traceability </a:t>
            </a:r>
            <a:br/>
            <a:r>
              <a:t>from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final results</a:t>
            </a:r>
            <a:r>
              <a:t> (charts, tables), down to the code </a:t>
            </a:r>
            <a:br/>
            <a:r>
              <a:t>including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runtime parameters</a:t>
            </a:r>
            <a:r>
              <a:t> and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process logs</a:t>
            </a:r>
            <a:r>
              <a:t>.</a:t>
            </a:r>
          </a:p>
        </p:txBody>
      </p:sp>
      <p:sp>
        <p:nvSpPr>
          <p:cNvPr id="203" name="Shape 203"/>
          <p:cNvSpPr/>
          <p:nvPr/>
        </p:nvSpPr>
        <p:spPr>
          <a:xfrm>
            <a:off x="2133600" y="5880100"/>
            <a:ext cx="4457700" cy="330200"/>
          </a:xfrm>
          <a:prstGeom prst="rect">
            <a:avLst/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3479800" y="8089900"/>
            <a:ext cx="8026400" cy="584200"/>
          </a:xfrm>
          <a:prstGeom prst="rect">
            <a:avLst/>
          </a:prstGeom>
          <a:ln w="254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6604000" y="6134100"/>
            <a:ext cx="8732" cy="1962001"/>
          </a:xfrm>
          <a:prstGeom prst="line">
            <a:avLst/>
          </a:prstGeom>
          <a:ln w="381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100" y="635000"/>
            <a:ext cx="85979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36122" y="3994150"/>
            <a:ext cx="1625601" cy="1320800"/>
          </a:xfrm>
          <a:prstGeom prst="rect">
            <a:avLst/>
          </a:prstGeom>
          <a:solidFill>
            <a:srgbClr val="F1C9F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rgbClr val="9929BD"/>
                </a:solidFill>
              </a:defRPr>
            </a:lvl1pPr>
          </a:lstStyle>
          <a:p>
            <a:r>
              <a:t>for each column of the data set we have a row of metadata with a well defined meaning, encoded in an ontology</a:t>
            </a:r>
          </a:p>
        </p:txBody>
      </p:sp>
      <p:sp>
        <p:nvSpPr>
          <p:cNvPr id="209" name="Shape 209"/>
          <p:cNvSpPr/>
          <p:nvPr/>
        </p:nvSpPr>
        <p:spPr>
          <a:xfrm>
            <a:off x="534522" y="6699250"/>
            <a:ext cx="11925301" cy="198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Transparency is achieved by traceability </a:t>
            </a:r>
            <a:br/>
            <a:r>
              <a:t>from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final results</a:t>
            </a:r>
            <a:r>
              <a:t> (charts, tables), down to the code </a:t>
            </a:r>
            <a:br/>
            <a:r>
              <a:t>including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runtime parameters</a:t>
            </a:r>
            <a:r>
              <a:t> and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process logs</a:t>
            </a:r>
            <a:r>
              <a:t>.</a:t>
            </a:r>
          </a:p>
        </p:txBody>
      </p:sp>
      <p:sp>
        <p:nvSpPr>
          <p:cNvPr id="210" name="Shape 210"/>
          <p:cNvSpPr/>
          <p:nvPr/>
        </p:nvSpPr>
        <p:spPr>
          <a:xfrm>
            <a:off x="2171700" y="7442200"/>
            <a:ext cx="5676900" cy="609600"/>
          </a:xfrm>
          <a:prstGeom prst="rect">
            <a:avLst/>
          </a:prstGeom>
          <a:ln w="762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2260600" y="3860800"/>
            <a:ext cx="2413000" cy="1638300"/>
          </a:xfrm>
          <a:prstGeom prst="rect">
            <a:avLst/>
          </a:prstGeom>
          <a:ln w="762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4557557" y="3486150"/>
            <a:ext cx="6876431" cy="1346200"/>
          </a:xfrm>
          <a:prstGeom prst="rect">
            <a:avLst/>
          </a:prstGeom>
          <a:solidFill>
            <a:srgbClr val="F1C9F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9929BD"/>
                </a:solidFill>
              </a:defRPr>
            </a:pPr>
            <a:r>
              <a:t>Metadata processors generate </a:t>
            </a:r>
            <a:br/>
            <a:r>
              <a:t>searchable / queryable results </a:t>
            </a:r>
          </a:p>
        </p:txBody>
      </p:sp>
      <p:sp>
        <p:nvSpPr>
          <p:cNvPr id="213" name="Shape 213"/>
          <p:cNvSpPr/>
          <p:nvPr/>
        </p:nvSpPr>
        <p:spPr>
          <a:xfrm>
            <a:off x="4686300" y="5486400"/>
            <a:ext cx="10575" cy="1937595"/>
          </a:xfrm>
          <a:prstGeom prst="line">
            <a:avLst/>
          </a:prstGeom>
          <a:ln w="38100">
            <a:solidFill>
              <a:srgbClr val="008CB4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76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2700" y="0"/>
            <a:ext cx="12966700" cy="2438400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pPr>
              <a:defRPr sz="7200"/>
            </a:pPr>
            <a:r>
              <a:rPr dirty="0" smtClean="0">
                <a:solidFill>
                  <a:schemeClr val="bg1"/>
                </a:solidFill>
              </a:rPr>
              <a:t>Dataflow </a:t>
            </a:r>
            <a:r>
              <a:rPr dirty="0">
                <a:solidFill>
                  <a:schemeClr val="bg1"/>
                </a:solidFill>
              </a:rPr>
              <a:t>&amp; </a:t>
            </a:r>
            <a:r>
              <a:rPr lang="de-DE" dirty="0" smtClean="0">
                <a:solidFill>
                  <a:schemeClr val="bg1"/>
                </a:solidFill>
              </a:rPr>
              <a:t>Data</a:t>
            </a:r>
            <a:r>
              <a:rPr dirty="0" smtClean="0">
                <a:solidFill>
                  <a:schemeClr val="bg1"/>
                </a:solidFill>
              </a:rPr>
              <a:t>link </a:t>
            </a:r>
            <a:r>
              <a:rPr dirty="0">
                <a:solidFill>
                  <a:schemeClr val="bg1"/>
                </a:solidFill>
              </a:rPr>
              <a:t>Context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xfrm>
            <a:off x="1270000" y="2717371"/>
            <a:ext cx="10464800" cy="4660900"/>
          </a:xfrm>
          <a:prstGeom prst="rect">
            <a:avLst/>
          </a:prstGeom>
        </p:spPr>
        <p:txBody>
          <a:bodyPr/>
          <a:lstStyle/>
          <a:p>
            <a:pPr marL="1333500"/>
            <a:r>
              <a:rPr dirty="0">
                <a:solidFill>
                  <a:srgbClr val="008CB4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Q: </a:t>
            </a:r>
            <a:r>
              <a:rPr sz="3600" dirty="0"/>
              <a:t>How can I join data from multiple Office documents without the manual export nightmare</a:t>
            </a:r>
            <a:r>
              <a:rPr sz="3600" dirty="0" smtClean="0"/>
              <a:t>?</a:t>
            </a:r>
            <a:r>
              <a:rPr sz="3600" dirty="0"/>
              <a:t/>
            </a:r>
            <a:br>
              <a:rPr sz="3600" dirty="0"/>
            </a:br>
            <a:r>
              <a:rPr dirty="0">
                <a:solidFill>
                  <a:srgbClr val="FF8647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A:</a:t>
            </a:r>
            <a:r>
              <a:rPr dirty="0"/>
              <a:t> </a:t>
            </a:r>
            <a: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  <a:t>Dataset integrators map content from std. Office-file types to tables in Hadoop, and allow fast access via Impala, or batch jobs via Hive and MapReduce.</a:t>
            </a:r>
            <a:br>
              <a:rPr sz="3600" i="1" dirty="0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sz="3600" i="1" dirty="0"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534522" y="7736134"/>
            <a:ext cx="11925301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Domain focused 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flexibility</a:t>
            </a:r>
            <a:r>
              <a:rPr dirty="0"/>
              <a:t> is achieved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dirty="0" smtClean="0"/>
              <a:t>by 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semantic </a:t>
            </a:r>
            <a:r>
              <a:rPr dirty="0" smtClean="0">
                <a:latin typeface="Gill Sans Light"/>
                <a:ea typeface="Gill Sans Light"/>
                <a:cs typeface="Gill Sans Light"/>
                <a:sym typeface="Gill Sans Light"/>
              </a:rPr>
              <a:t>mapping</a:t>
            </a:r>
            <a:r>
              <a:rPr lang="de-DE" dirty="0" smtClean="0">
                <a:latin typeface="Gill Sans Light"/>
                <a:ea typeface="Gill Sans Light"/>
                <a:cs typeface="Gill Sans Light"/>
                <a:sym typeface="Gill Sans Light"/>
              </a:rPr>
              <a:t>s</a:t>
            </a:r>
            <a:r>
              <a:rPr lang="de-DE" dirty="0" smtClean="0"/>
              <a:t>.</a:t>
            </a:r>
            <a:endParaRPr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12700" y="0"/>
            <a:ext cx="12966700" cy="2438400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Step 2:  </a:t>
            </a:r>
            <a:r>
              <a:t>Dataflow &amp; link Context</a:t>
            </a:r>
          </a:p>
        </p:txBody>
      </p:sp>
      <p:pic>
        <p:nvPicPr>
          <p:cNvPr id="220" name="search?q=ms+excel+logo+document&amp;client=safari&amp;rls=en&amp;tbm=isch&amp;imgil=ShCRyKwrksLkMM%253A%253Bhttps%253A%252F%252Fencrypted-tbn1.gstatic.com%252Fimages%253Fq%253Dtbn%253AANd9GcQlH8cde-9E7CFbmnTCLpES0Gy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22225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earch?q=google+spreadsheet+logo&amp;client=safari&amp;rls=en&amp;biw=1280&amp;bih=738&amp;tbm=isch&amp;imgil=M6NgNfe4tp4TsM%253A%253Bhttps%253A%252F%252Fencrypted-tbn0.gstatic.com%252Fimages%253Fq%253Dtbn%253AANd9GcRxgqYVy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200" y="3580969"/>
            <a:ext cx="990600" cy="940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earch?q=open+office+calc+logo&amp;client=safari&amp;rls=en&amp;biw=1280&amp;bih=738&amp;tbm=isch&amp;imgil=t8F83_ipF84leM%253A%253Bhttps%253A%252F%252Fencrypted-tbn0.gstatic.com%252Fimages%253Fq%253Dtbn%253AANd9GcQjaaMC-MI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7600" y="4991100"/>
            <a:ext cx="9271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url?sa=i&amp;rct=j&amp;q=&amp;esrc=s&amp;source=images&amp;cd=&amp;cad=rja&amp;docid=7pKRDo7OY3-TLM&amp;tbnid=i6O5wLwrVlHZGM-&amp;ved=0CAUQjRw&amp;url=https%3A%2F%2Fblogs.apache.org%2Fsqoop%2Fentry%2Fapache_sqoop_highlights_of_sqoop&amp;ei=C5vv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7000" y="3124200"/>
            <a:ext cx="7264400" cy="5537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10325100" y="3111500"/>
            <a:ext cx="1270000" cy="1397000"/>
          </a:xfrm>
          <a:prstGeom prst="roundRect">
            <a:avLst>
              <a:gd name="adj" fmla="val 15000"/>
            </a:avLst>
          </a:prstGeom>
          <a:ln w="762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0807805" y="2971800"/>
            <a:ext cx="31953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8647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?</a:t>
            </a:r>
          </a:p>
        </p:txBody>
      </p:sp>
      <p:sp>
        <p:nvSpPr>
          <p:cNvPr id="226" name="Shape 226"/>
          <p:cNvSpPr/>
          <p:nvPr/>
        </p:nvSpPr>
        <p:spPr>
          <a:xfrm>
            <a:off x="952500" y="1930400"/>
            <a:ext cx="1270000" cy="4038600"/>
          </a:xfrm>
          <a:prstGeom prst="roundRect">
            <a:avLst>
              <a:gd name="adj" fmla="val 15000"/>
            </a:avLst>
          </a:prstGeom>
          <a:ln w="254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623422" y="5975350"/>
            <a:ext cx="1917701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008CB4"/>
                </a:solidFill>
              </a:defRPr>
            </a:lvl1pPr>
          </a:lstStyle>
          <a:p>
            <a:r>
              <a:t>Domain Specific Documents</a:t>
            </a:r>
          </a:p>
        </p:txBody>
      </p:sp>
      <p:grpSp>
        <p:nvGrpSpPr>
          <p:cNvPr id="230" name="Group 230"/>
          <p:cNvGrpSpPr/>
          <p:nvPr/>
        </p:nvGrpSpPr>
        <p:grpSpPr>
          <a:xfrm>
            <a:off x="2024710" y="2221137"/>
            <a:ext cx="8777580" cy="2301426"/>
            <a:chOff x="0" y="0"/>
            <a:chExt cx="8777578" cy="2301425"/>
          </a:xfrm>
        </p:grpSpPr>
        <p:sp>
          <p:nvSpPr>
            <p:cNvPr id="229" name="Shape 229"/>
            <p:cNvSpPr/>
            <p:nvPr/>
          </p:nvSpPr>
          <p:spPr>
            <a:xfrm>
              <a:off x="83489" y="102962"/>
              <a:ext cx="8610601" cy="2095501"/>
            </a:xfrm>
            <a:prstGeom prst="leftRightArrow">
              <a:avLst>
                <a:gd name="adj1" fmla="val 48493"/>
                <a:gd name="adj2" fmla="val 65213"/>
              </a:avLst>
            </a:prstGeom>
            <a:solidFill>
              <a:srgbClr val="FEFCDD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228" name="Bild 227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777580" cy="2301426"/>
            </a:xfrm>
            <a:prstGeom prst="rect">
              <a:avLst/>
            </a:prstGeom>
            <a:effectLst/>
          </p:spPr>
        </p:pic>
      </p:grpSp>
      <p:sp>
        <p:nvSpPr>
          <p:cNvPr id="231" name="Shape 231"/>
          <p:cNvSpPr/>
          <p:nvPr/>
        </p:nvSpPr>
        <p:spPr>
          <a:xfrm>
            <a:off x="3210687" y="3009900"/>
            <a:ext cx="63697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key concept:</a:t>
            </a:r>
            <a:r>
              <a:t> semantic mapping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952500" y="1930400"/>
            <a:ext cx="1270000" cy="4038600"/>
          </a:xfrm>
          <a:prstGeom prst="roundRect">
            <a:avLst>
              <a:gd name="adj" fmla="val 15000"/>
            </a:avLst>
          </a:prstGeom>
          <a:ln w="254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34" name="url?sa=i&amp;rct=j&amp;q=&amp;esrc=s&amp;source=images&amp;cd=&amp;cad=rja&amp;docid=_lRM9Yhdu8eAOM&amp;tbnid=JatXLu0YiHoW5M-&amp;ved=0CAUQjRw&amp;url=http%3A%2F%2Fwww2007.org%2Fhtmlpapers%2Fpaper565%2F&amp;ei=wZ_vUtTiHY_toAS2-ILYBg&amp;bvm=bv.60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719" y="2159000"/>
            <a:ext cx="5537201" cy="327288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12700" y="0"/>
            <a:ext cx="12966700" cy="2438400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Step 2:  </a:t>
            </a:r>
            <a:r>
              <a:t>Dataflow &amp; link Context</a:t>
            </a:r>
          </a:p>
        </p:txBody>
      </p:sp>
      <p:pic>
        <p:nvPicPr>
          <p:cNvPr id="236" name="search?q=ms+excel+logo+document&amp;client=safari&amp;rls=en&amp;tbm=isch&amp;imgil=ShCRyKwrksLkMM%253A%253Bhttps%253A%252F%252Fencrypted-tbn1.gstatic.com%252Fimages%253Fq%253Dtbn%253AANd9GcQlH8cde-9E7CFbmnTCLpES0Gy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22225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earch?q=google+spreadsheet+logo&amp;client=safari&amp;rls=en&amp;biw=1280&amp;bih=738&amp;tbm=isch&amp;imgil=M6NgNfe4tp4TsM%253A%253Bhttps%253A%252F%252Fencrypted-tbn0.gstatic.com%252Fimages%253Fq%253Dtbn%253AANd9GcRxgqYVy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3580969"/>
            <a:ext cx="990600" cy="940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earch?q=open+office+calc+logo&amp;client=safari&amp;rls=en&amp;biw=1280&amp;bih=738&amp;tbm=isch&amp;imgil=t8F83_ipF84leM%253A%253Bhttps%253A%252F%252Fencrypted-tbn0.gstatic.com%252Fimages%253Fq%253Dtbn%253AANd9GcQjaaMC-MIv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7600" y="4991100"/>
            <a:ext cx="927100" cy="92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10325100" y="3111500"/>
            <a:ext cx="1270000" cy="1397000"/>
          </a:xfrm>
          <a:prstGeom prst="roundRect">
            <a:avLst>
              <a:gd name="adj" fmla="val 15000"/>
            </a:avLst>
          </a:prstGeom>
          <a:ln w="762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2540000" y="2108200"/>
            <a:ext cx="7872810" cy="387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7" y="0"/>
                </a:moveTo>
                <a:cubicBezTo>
                  <a:pt x="312" y="0"/>
                  <a:pt x="0" y="634"/>
                  <a:pt x="0" y="1416"/>
                </a:cubicBezTo>
                <a:lnTo>
                  <a:pt x="0" y="20184"/>
                </a:lnTo>
                <a:cubicBezTo>
                  <a:pt x="0" y="20966"/>
                  <a:pt x="312" y="21600"/>
                  <a:pt x="697" y="21600"/>
                </a:cubicBezTo>
                <a:lnTo>
                  <a:pt x="16412" y="21600"/>
                </a:lnTo>
                <a:cubicBezTo>
                  <a:pt x="16796" y="21600"/>
                  <a:pt x="17108" y="20966"/>
                  <a:pt x="17108" y="20184"/>
                </a:cubicBezTo>
                <a:lnTo>
                  <a:pt x="17108" y="7697"/>
                </a:lnTo>
                <a:lnTo>
                  <a:pt x="21600" y="6925"/>
                </a:lnTo>
                <a:lnTo>
                  <a:pt x="17108" y="6152"/>
                </a:lnTo>
                <a:lnTo>
                  <a:pt x="17108" y="1416"/>
                </a:lnTo>
                <a:cubicBezTo>
                  <a:pt x="17108" y="634"/>
                  <a:pt x="16796" y="0"/>
                  <a:pt x="16412" y="0"/>
                </a:cubicBezTo>
                <a:lnTo>
                  <a:pt x="697" y="0"/>
                </a:lnTo>
                <a:close/>
              </a:path>
            </a:pathLst>
          </a:custGeom>
          <a:ln w="254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8647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534522" y="6369050"/>
            <a:ext cx="11925301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>
                <a:solidFill>
                  <a:srgbClr val="008CB4"/>
                </a:solidFill>
              </a:rPr>
              <a:t>Domain focused flexibility</a:t>
            </a:r>
            <a:r>
              <a:t> is achieved by </a:t>
            </a:r>
            <a:r>
              <a:rPr>
                <a:solidFill>
                  <a:srgbClr val="FF8647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semantic mapping definitions</a:t>
            </a:r>
            <a:r>
              <a:t>, which allow any kind of data extraction and migration, based on established technologies like Flume, Sqoop, JMS, and XML.</a:t>
            </a:r>
          </a:p>
        </p:txBody>
      </p:sp>
      <p:pic>
        <p:nvPicPr>
          <p:cNvPr id="242" name="hive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14000" y="3351847"/>
            <a:ext cx="1079500" cy="96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earch?client=safari&amp;rls=en&amp;biw=1280&amp;bih=738&amp;tbm=isch&amp;q=rdf+logo&amp;revid=14432435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25700" y="1803400"/>
            <a:ext cx="1193800" cy="129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3517900" y="9180320"/>
            <a:ext cx="7035800" cy="42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*Can also be done via Oracle SOA Suite 11g</a:t>
            </a:r>
          </a:p>
        </p:txBody>
      </p:sp>
      <p:pic>
        <p:nvPicPr>
          <p:cNvPr id="245" name="poi.apach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96100" y="4305300"/>
            <a:ext cx="1752600" cy="160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Motivation - Why?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Features, </a:t>
            </a:r>
            <a:r>
              <a:rPr lang="de-DE" dirty="0" err="1" smtClean="0">
                <a:solidFill>
                  <a:schemeClr val="bg1"/>
                </a:solidFill>
              </a:rPr>
              <a:t>and</a:t>
            </a:r>
            <a:r>
              <a:rPr lang="de-DE" dirty="0" smtClean="0">
                <a:solidFill>
                  <a:schemeClr val="bg1"/>
                </a:solidFill>
              </a:rPr>
              <a:t> h</a:t>
            </a:r>
            <a:r>
              <a:rPr dirty="0" smtClean="0">
                <a:solidFill>
                  <a:schemeClr val="bg1"/>
                </a:solidFill>
              </a:rPr>
              <a:t>ow </a:t>
            </a:r>
            <a:r>
              <a:rPr dirty="0">
                <a:solidFill>
                  <a:schemeClr val="bg1"/>
                </a:solidFill>
              </a:rPr>
              <a:t>to use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tools</a:t>
            </a:r>
            <a:r>
              <a:rPr lang="de-DE" dirty="0" smtClean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Architecture</a:t>
            </a:r>
          </a:p>
          <a:p>
            <a:r>
              <a:rPr dirty="0">
                <a:solidFill>
                  <a:schemeClr val="bg1"/>
                </a:solidFill>
              </a:rPr>
              <a:t>UI</a:t>
            </a:r>
          </a:p>
          <a:p>
            <a:r>
              <a:rPr dirty="0">
                <a:solidFill>
                  <a:schemeClr val="bg1"/>
                </a:solidFill>
              </a:rPr>
              <a:t>Integration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Architecture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423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5753" y="1643983"/>
            <a:ext cx="9518056" cy="673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1317141" y="8058150"/>
            <a:ext cx="10350501" cy="176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spcBef>
                <a:spcPts val="600"/>
              </a:spcBef>
              <a:defRPr sz="18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Linked Data Cloud Masters - an data set integration layer (DSI-layer) on top of multiple Hadoop clusters works based on web services and semantic web technology the concept of </a:t>
            </a:r>
            <a:r>
              <a:rPr>
                <a:latin typeface="Avenir Heavy Oblique"/>
                <a:ea typeface="Avenir Heavy Oblique"/>
                <a:cs typeface="Avenir Heavy Oblique"/>
                <a:sym typeface="Avenir Heavy Oblique"/>
              </a:rPr>
              <a:t>data locality</a:t>
            </a:r>
            <a:r>
              <a:t> will be achieved </a:t>
            </a:r>
            <a:r>
              <a:rPr>
                <a:latin typeface="Avenir Heavy Oblique"/>
                <a:ea typeface="Avenir Heavy Oblique"/>
                <a:cs typeface="Avenir Heavy Oblique"/>
                <a:sym typeface="Avenir Heavy Oblique"/>
              </a:rPr>
              <a:t>across multiple clusters</a:t>
            </a:r>
            <a:r>
              <a:t>. Cost tracking and optimization services are supportive for several business models following the </a:t>
            </a:r>
            <a:r>
              <a:rPr>
                <a:latin typeface="Avenir Heavy Oblique"/>
                <a:ea typeface="Avenir Heavy Oblique"/>
                <a:cs typeface="Avenir Heavy Oblique"/>
                <a:sym typeface="Avenir Heavy Oblique"/>
              </a:rPr>
              <a:t>Data As a Service</a:t>
            </a:r>
            <a:r>
              <a:t> paradigm.</a:t>
            </a:r>
          </a:p>
        </p:txBody>
      </p:sp>
      <p:sp>
        <p:nvSpPr>
          <p:cNvPr id="252" name="Shape 252"/>
          <p:cNvSpPr/>
          <p:nvPr/>
        </p:nvSpPr>
        <p:spPr>
          <a:xfrm>
            <a:off x="3454753" y="-6350"/>
            <a:ext cx="608483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Architecture:</a:t>
            </a:r>
            <a:r>
              <a:t> the bird’s view</a:t>
            </a:r>
          </a:p>
        </p:txBody>
      </p:sp>
      <p:sp>
        <p:nvSpPr>
          <p:cNvPr id="253" name="Shape 253"/>
          <p:cNvSpPr/>
          <p:nvPr/>
        </p:nvSpPr>
        <p:spPr>
          <a:xfrm>
            <a:off x="1817222" y="819150"/>
            <a:ext cx="10147301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Colored boxes represent required services and </a:t>
            </a:r>
            <a:br/>
            <a:r>
              <a:t>can be implemented by arbitrary tools and applications. </a:t>
            </a:r>
            <a:br/>
            <a:r>
              <a:t>They just have to implement the dataset integration framework.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xfrm>
            <a:off x="7093526" y="253999"/>
            <a:ext cx="5911274" cy="7820617"/>
          </a:xfrm>
          <a:prstGeom prst="rect">
            <a:avLst/>
          </a:prstGeom>
        </p:spPr>
        <p:txBody>
          <a:bodyPr/>
          <a:lstStyle/>
          <a:p>
            <a:r>
              <a:rPr lang="de-DE" sz="6400" dirty="0" smtClean="0"/>
              <a:t>Components</a:t>
            </a:r>
            <a:br>
              <a:rPr lang="de-DE" sz="6400" dirty="0" smtClean="0"/>
            </a:br>
            <a:r>
              <a:rPr lang="de-DE" sz="6400" dirty="0" smtClean="0"/>
              <a:t/>
            </a:r>
            <a:br>
              <a:rPr lang="de-DE" sz="6400" dirty="0" smtClean="0"/>
            </a:br>
            <a:r>
              <a:rPr lang="de-DE" sz="5400" dirty="0" err="1" smtClean="0">
                <a:latin typeface="Chalkduster" charset="0"/>
                <a:ea typeface="Chalkduster" charset="0"/>
                <a:cs typeface="Chalkduster" charset="0"/>
              </a:rPr>
              <a:t>core</a:t>
            </a:r>
            <a: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  <a:t> </a:t>
            </a:r>
            <a:r>
              <a:rPr lang="de-DE" sz="5400" dirty="0" err="1" smtClean="0">
                <a:latin typeface="Chalkduster" charset="0"/>
                <a:ea typeface="Chalkduster" charset="0"/>
                <a:cs typeface="Chalkduster" charset="0"/>
              </a:rPr>
              <a:t>functions</a:t>
            </a:r>
            <a: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</a:br>
            <a: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de-DE" sz="5400" dirty="0" smtClean="0">
                <a:latin typeface="Chalkduster" charset="0"/>
                <a:ea typeface="Chalkduster" charset="0"/>
                <a:cs typeface="Chalkduster" charset="0"/>
              </a:rPr>
            </a:br>
            <a:r>
              <a:rPr lang="de-DE" sz="6400" dirty="0" smtClean="0"/>
              <a:t/>
            </a:r>
            <a:br>
              <a:rPr lang="de-DE" sz="6400" dirty="0" smtClean="0"/>
            </a:br>
            <a:endParaRPr sz="64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93527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71396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ndex.php?title=File-Hdgs_co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900" y="2209800"/>
            <a:ext cx="8750300" cy="64897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279400" y="0"/>
            <a:ext cx="12429729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r>
              <a:t>Cluster Spanning Dataset Management</a:t>
            </a:r>
          </a:p>
        </p:txBody>
      </p:sp>
      <p:sp>
        <p:nvSpPr>
          <p:cNvPr id="257" name="Shape 257"/>
          <p:cNvSpPr/>
          <p:nvPr/>
        </p:nvSpPr>
        <p:spPr>
          <a:xfrm>
            <a:off x="9652000" y="4597400"/>
            <a:ext cx="1143000" cy="3111500"/>
          </a:xfrm>
          <a:prstGeom prst="roundRect">
            <a:avLst>
              <a:gd name="adj" fmla="val 16667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9601075" y="3644900"/>
            <a:ext cx="1250059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929292"/>
                </a:solidFill>
              </a:defRPr>
            </a:pPr>
            <a:r>
              <a:t>Hadoop </a:t>
            </a:r>
            <a:br/>
            <a:r>
              <a:t>cluster </a:t>
            </a:r>
            <a:br/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3644900" y="1993900"/>
            <a:ext cx="5359400" cy="6896100"/>
          </a:xfrm>
          <a:prstGeom prst="roundRect">
            <a:avLst>
              <a:gd name="adj" fmla="val 3555"/>
            </a:avLst>
          </a:prstGeom>
          <a:ln w="25400">
            <a:solidFill>
              <a:srgbClr val="AAAAA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2044700" y="1993900"/>
            <a:ext cx="1562100" cy="6896100"/>
          </a:xfrm>
          <a:prstGeom prst="roundRect">
            <a:avLst>
              <a:gd name="adj" fmla="val 12195"/>
            </a:avLst>
          </a:prstGeom>
          <a:ln w="25400">
            <a:solidFill>
              <a:srgbClr val="BE38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BE38F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2079234" y="1149350"/>
            <a:ext cx="1495277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D357FE"/>
                </a:solidFill>
              </a:defRPr>
            </a:pPr>
            <a:r>
              <a:t>Domain </a:t>
            </a:r>
            <a:br/>
            <a:r>
              <a:t>Knowledge</a:t>
            </a:r>
          </a:p>
        </p:txBody>
      </p:sp>
      <p:sp>
        <p:nvSpPr>
          <p:cNvPr id="262" name="Shape 262"/>
          <p:cNvSpPr/>
          <p:nvPr/>
        </p:nvSpPr>
        <p:spPr>
          <a:xfrm>
            <a:off x="5076254" y="1549400"/>
            <a:ext cx="249986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929292"/>
                </a:solidFill>
              </a:defRPr>
            </a:lvl1pPr>
          </a:lstStyle>
          <a:p>
            <a:r>
              <a:t>Dataset Integration</a:t>
            </a:r>
          </a:p>
        </p:txBody>
      </p:sp>
      <p:sp>
        <p:nvSpPr>
          <p:cNvPr id="263" name="Shape 263"/>
          <p:cNvSpPr/>
          <p:nvPr/>
        </p:nvSpPr>
        <p:spPr>
          <a:xfrm>
            <a:off x="3365500" y="3771900"/>
            <a:ext cx="2578100" cy="1651000"/>
          </a:xfrm>
          <a:prstGeom prst="roundRect">
            <a:avLst>
              <a:gd name="adj" fmla="val 11538"/>
            </a:avLst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953000" y="2209800"/>
            <a:ext cx="3302000" cy="1651000"/>
          </a:xfrm>
          <a:prstGeom prst="roundRect">
            <a:avLst>
              <a:gd name="adj" fmla="val 11538"/>
            </a:avLst>
          </a:prstGeom>
          <a:ln w="762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6705600" y="3771900"/>
            <a:ext cx="2159000" cy="2133600"/>
          </a:xfrm>
          <a:prstGeom prst="roundRect">
            <a:avLst>
              <a:gd name="adj" fmla="val 8929"/>
            </a:avLst>
          </a:prstGeom>
          <a:ln w="76200">
            <a:solidFill>
              <a:srgbClr val="77BB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102100" y="5778500"/>
            <a:ext cx="3784600" cy="1231900"/>
          </a:xfrm>
          <a:prstGeom prst="roundRect">
            <a:avLst>
              <a:gd name="adj" fmla="val 15464"/>
            </a:avLst>
          </a:prstGeom>
          <a:ln w="114300">
            <a:solidFill>
              <a:srgbClr val="FFF99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051300" y="7296546"/>
            <a:ext cx="4724400" cy="154697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279400" y="0"/>
            <a:ext cx="12429729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r>
              <a:t>Prototype:</a:t>
            </a:r>
          </a:p>
        </p:txBody>
      </p:sp>
      <p:sp>
        <p:nvSpPr>
          <p:cNvPr id="270" name="Shape 270"/>
          <p:cNvSpPr/>
          <p:nvPr/>
        </p:nvSpPr>
        <p:spPr>
          <a:xfrm>
            <a:off x="9652000" y="4597400"/>
            <a:ext cx="1143000" cy="3111500"/>
          </a:xfrm>
          <a:prstGeom prst="roundRect">
            <a:avLst>
              <a:gd name="adj" fmla="val 16667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9601075" y="3644900"/>
            <a:ext cx="1250059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929292"/>
                </a:solidFill>
              </a:defRPr>
            </a:pPr>
            <a:r>
              <a:t>Hadoop </a:t>
            </a:r>
            <a:br/>
            <a:r>
              <a:t>cluster </a:t>
            </a:r>
            <a:br/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3644900" y="1993900"/>
            <a:ext cx="5359400" cy="6896100"/>
          </a:xfrm>
          <a:prstGeom prst="roundRect">
            <a:avLst>
              <a:gd name="adj" fmla="val 3555"/>
            </a:avLst>
          </a:prstGeom>
          <a:ln w="25400">
            <a:solidFill>
              <a:srgbClr val="AAAAA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044700" y="1993900"/>
            <a:ext cx="1562100" cy="6896100"/>
          </a:xfrm>
          <a:prstGeom prst="roundRect">
            <a:avLst>
              <a:gd name="adj" fmla="val 12195"/>
            </a:avLst>
          </a:prstGeom>
          <a:ln w="25400">
            <a:solidFill>
              <a:srgbClr val="BE38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BE38F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2079234" y="1149350"/>
            <a:ext cx="1495277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D357FE"/>
                </a:solidFill>
              </a:defRPr>
            </a:pPr>
            <a:r>
              <a:t>Domain </a:t>
            </a:r>
            <a:br/>
            <a:r>
              <a:t>Data</a:t>
            </a:r>
          </a:p>
        </p:txBody>
      </p:sp>
      <p:sp>
        <p:nvSpPr>
          <p:cNvPr id="275" name="Shape 275"/>
          <p:cNvSpPr/>
          <p:nvPr/>
        </p:nvSpPr>
        <p:spPr>
          <a:xfrm>
            <a:off x="5076254" y="1549400"/>
            <a:ext cx="249986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929292"/>
                </a:solidFill>
              </a:defRPr>
            </a:lvl1pPr>
          </a:lstStyle>
          <a:p>
            <a:r>
              <a:t>Dataset Integration</a:t>
            </a:r>
          </a:p>
        </p:txBody>
      </p:sp>
      <p:sp>
        <p:nvSpPr>
          <p:cNvPr id="276" name="Shape 276"/>
          <p:cNvSpPr/>
          <p:nvPr/>
        </p:nvSpPr>
        <p:spPr>
          <a:xfrm>
            <a:off x="3365500" y="3644900"/>
            <a:ext cx="2578100" cy="2326110"/>
          </a:xfrm>
          <a:prstGeom prst="roundRect">
            <a:avLst>
              <a:gd name="adj" fmla="val 8190"/>
            </a:avLst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4953000" y="2209800"/>
            <a:ext cx="3302000" cy="1651000"/>
          </a:xfrm>
          <a:prstGeom prst="roundRect">
            <a:avLst>
              <a:gd name="adj" fmla="val 11538"/>
            </a:avLst>
          </a:prstGeom>
          <a:ln w="762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6705600" y="3640435"/>
            <a:ext cx="2159000" cy="2326184"/>
          </a:xfrm>
          <a:prstGeom prst="roundRect">
            <a:avLst>
              <a:gd name="adj" fmla="val 8824"/>
            </a:avLst>
          </a:prstGeom>
          <a:ln w="76200">
            <a:solidFill>
              <a:srgbClr val="77BB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4102100" y="5778500"/>
            <a:ext cx="3784600" cy="1231900"/>
          </a:xfrm>
          <a:prstGeom prst="roundRect">
            <a:avLst>
              <a:gd name="adj" fmla="val 15464"/>
            </a:avLst>
          </a:prstGeom>
          <a:ln w="114300">
            <a:solidFill>
              <a:srgbClr val="FFF99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6286500" y="6075461"/>
            <a:ext cx="1270000" cy="6379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Spark or MR</a:t>
            </a:r>
            <a:br/>
            <a:r>
              <a:t>Profiler Jobs</a:t>
            </a:r>
          </a:p>
        </p:txBody>
      </p:sp>
      <p:sp>
        <p:nvSpPr>
          <p:cNvPr id="281" name="Shape 281"/>
          <p:cNvSpPr/>
          <p:nvPr/>
        </p:nvSpPr>
        <p:spPr>
          <a:xfrm>
            <a:off x="4597400" y="6075461"/>
            <a:ext cx="1270000" cy="6379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Record Service</a:t>
            </a:r>
          </a:p>
        </p:txBody>
      </p:sp>
      <p:sp>
        <p:nvSpPr>
          <p:cNvPr id="282" name="Shape 282"/>
          <p:cNvSpPr/>
          <p:nvPr/>
        </p:nvSpPr>
        <p:spPr>
          <a:xfrm>
            <a:off x="7156387" y="3986361"/>
            <a:ext cx="1270001" cy="74801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Context Extractor</a:t>
            </a:r>
          </a:p>
        </p:txBody>
      </p:sp>
      <p:sp>
        <p:nvSpPr>
          <p:cNvPr id="283" name="Shape 283"/>
          <p:cNvSpPr/>
          <p:nvPr/>
        </p:nvSpPr>
        <p:spPr>
          <a:xfrm>
            <a:off x="7175500" y="4867076"/>
            <a:ext cx="1270000" cy="63797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Role Handler</a:t>
            </a:r>
          </a:p>
        </p:txBody>
      </p:sp>
      <p:sp>
        <p:nvSpPr>
          <p:cNvPr id="284" name="Shape 284"/>
          <p:cNvSpPr/>
          <p:nvPr/>
        </p:nvSpPr>
        <p:spPr>
          <a:xfrm>
            <a:off x="5099211" y="2361406"/>
            <a:ext cx="1587501" cy="63797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SOLR &amp; SPARQL </a:t>
            </a:r>
            <a:br/>
            <a:r>
              <a:t>Connector</a:t>
            </a:r>
          </a:p>
        </p:txBody>
      </p:sp>
      <p:sp>
        <p:nvSpPr>
          <p:cNvPr id="285" name="Shape 285"/>
          <p:cNvSpPr/>
          <p:nvPr/>
        </p:nvSpPr>
        <p:spPr>
          <a:xfrm>
            <a:off x="3906911" y="4126011"/>
            <a:ext cx="1495278" cy="63797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Active Role Enforcement</a:t>
            </a:r>
          </a:p>
        </p:txBody>
      </p:sp>
      <p:sp>
        <p:nvSpPr>
          <p:cNvPr id="286" name="Shape 286"/>
          <p:cNvSpPr/>
          <p:nvPr/>
        </p:nvSpPr>
        <p:spPr>
          <a:xfrm>
            <a:off x="7353300" y="7697291"/>
            <a:ext cx="1219201" cy="364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any23</a:t>
            </a:r>
          </a:p>
        </p:txBody>
      </p:sp>
      <p:sp>
        <p:nvSpPr>
          <p:cNvPr id="287" name="Shape 287"/>
          <p:cNvSpPr/>
          <p:nvPr/>
        </p:nvSpPr>
        <p:spPr>
          <a:xfrm>
            <a:off x="4229100" y="8131770"/>
            <a:ext cx="1270000" cy="63797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HBase</a:t>
            </a:r>
          </a:p>
        </p:txBody>
      </p:sp>
      <p:sp>
        <p:nvSpPr>
          <p:cNvPr id="288" name="Shape 288"/>
          <p:cNvSpPr/>
          <p:nvPr/>
        </p:nvSpPr>
        <p:spPr>
          <a:xfrm>
            <a:off x="5778500" y="8131770"/>
            <a:ext cx="1270000" cy="63797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SOLR</a:t>
            </a:r>
          </a:p>
        </p:txBody>
      </p:sp>
      <p:sp>
        <p:nvSpPr>
          <p:cNvPr id="289" name="Shape 289"/>
          <p:cNvSpPr/>
          <p:nvPr/>
        </p:nvSpPr>
        <p:spPr>
          <a:xfrm>
            <a:off x="7327900" y="8131770"/>
            <a:ext cx="1270000" cy="63797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Jena</a:t>
            </a:r>
          </a:p>
        </p:txBody>
      </p:sp>
      <p:sp>
        <p:nvSpPr>
          <p:cNvPr id="290" name="Shape 290"/>
          <p:cNvSpPr/>
          <p:nvPr/>
        </p:nvSpPr>
        <p:spPr>
          <a:xfrm>
            <a:off x="5803900" y="7697291"/>
            <a:ext cx="1219201" cy="364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Solrj</a:t>
            </a:r>
          </a:p>
        </p:txBody>
      </p:sp>
      <p:sp>
        <p:nvSpPr>
          <p:cNvPr id="291" name="Shape 291"/>
          <p:cNvSpPr/>
          <p:nvPr/>
        </p:nvSpPr>
        <p:spPr>
          <a:xfrm>
            <a:off x="4254500" y="7701061"/>
            <a:ext cx="1219201" cy="3648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DocMan</a:t>
            </a:r>
          </a:p>
        </p:txBody>
      </p:sp>
      <p:sp>
        <p:nvSpPr>
          <p:cNvPr id="292" name="Shape 292"/>
          <p:cNvSpPr/>
          <p:nvPr/>
        </p:nvSpPr>
        <p:spPr>
          <a:xfrm>
            <a:off x="4038600" y="7283846"/>
            <a:ext cx="4749800" cy="155654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Semantic Media Wiki</a:t>
            </a:r>
          </a:p>
        </p:txBody>
      </p:sp>
      <p:sp>
        <p:nvSpPr>
          <p:cNvPr id="293" name="Shape 293"/>
          <p:cNvSpPr/>
          <p:nvPr/>
        </p:nvSpPr>
        <p:spPr>
          <a:xfrm>
            <a:off x="6839111" y="2355850"/>
            <a:ext cx="1270001" cy="63797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Analysis &amp; Discovery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4254500" y="7697291"/>
            <a:ext cx="1219201" cy="36482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WikiEnginee</a:t>
            </a:r>
          </a:p>
        </p:txBody>
      </p:sp>
      <p:sp>
        <p:nvSpPr>
          <p:cNvPr id="296" name="Shape 296"/>
          <p:cNvSpPr/>
          <p:nvPr/>
        </p:nvSpPr>
        <p:spPr>
          <a:xfrm>
            <a:off x="4051300" y="7296546"/>
            <a:ext cx="4724400" cy="154697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79400" y="0"/>
            <a:ext cx="12429729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r>
              <a:t>Release 1.0.0</a:t>
            </a:r>
          </a:p>
        </p:txBody>
      </p:sp>
      <p:sp>
        <p:nvSpPr>
          <p:cNvPr id="298" name="Shape 298"/>
          <p:cNvSpPr/>
          <p:nvPr/>
        </p:nvSpPr>
        <p:spPr>
          <a:xfrm>
            <a:off x="9652000" y="4597400"/>
            <a:ext cx="1143000" cy="3111500"/>
          </a:xfrm>
          <a:prstGeom prst="roundRect">
            <a:avLst>
              <a:gd name="adj" fmla="val 16667"/>
            </a:avLst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9601075" y="3644900"/>
            <a:ext cx="1250059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929292"/>
                </a:solidFill>
              </a:defRPr>
            </a:pPr>
            <a:r>
              <a:t>Hadoop </a:t>
            </a:r>
            <a:br/>
            <a:r>
              <a:t>clusters </a:t>
            </a:r>
            <a:br/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644900" y="1993900"/>
            <a:ext cx="5359400" cy="6896100"/>
          </a:xfrm>
          <a:prstGeom prst="roundRect">
            <a:avLst>
              <a:gd name="adj" fmla="val 3555"/>
            </a:avLst>
          </a:prstGeom>
          <a:ln w="25400">
            <a:solidFill>
              <a:srgbClr val="AAAAA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2044700" y="1993900"/>
            <a:ext cx="1562100" cy="6896100"/>
          </a:xfrm>
          <a:prstGeom prst="roundRect">
            <a:avLst>
              <a:gd name="adj" fmla="val 12195"/>
            </a:avLst>
          </a:prstGeom>
          <a:ln w="25400">
            <a:solidFill>
              <a:srgbClr val="BE38F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BE38F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079234" y="1149350"/>
            <a:ext cx="1495277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D357FE"/>
                </a:solidFill>
              </a:defRPr>
            </a:pPr>
            <a:r>
              <a:t>Domain </a:t>
            </a:r>
            <a:br/>
            <a:r>
              <a:t>Data</a:t>
            </a:r>
          </a:p>
        </p:txBody>
      </p:sp>
      <p:sp>
        <p:nvSpPr>
          <p:cNvPr id="303" name="Shape 303"/>
          <p:cNvSpPr/>
          <p:nvPr/>
        </p:nvSpPr>
        <p:spPr>
          <a:xfrm>
            <a:off x="4512419" y="1549400"/>
            <a:ext cx="362753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929292"/>
                </a:solidFill>
              </a:defRPr>
            </a:lvl1pPr>
          </a:lstStyle>
          <a:p>
            <a:r>
              <a:t>Data &amp; Metadata Integration</a:t>
            </a:r>
          </a:p>
        </p:txBody>
      </p:sp>
      <p:sp>
        <p:nvSpPr>
          <p:cNvPr id="304" name="Shape 304"/>
          <p:cNvSpPr/>
          <p:nvPr/>
        </p:nvSpPr>
        <p:spPr>
          <a:xfrm>
            <a:off x="3365500" y="3644900"/>
            <a:ext cx="2578100" cy="2302868"/>
          </a:xfrm>
          <a:prstGeom prst="roundRect">
            <a:avLst>
              <a:gd name="adj" fmla="val 8272"/>
            </a:avLst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4953000" y="2209800"/>
            <a:ext cx="3302000" cy="1651000"/>
          </a:xfrm>
          <a:prstGeom prst="roundRect">
            <a:avLst>
              <a:gd name="adj" fmla="val 11538"/>
            </a:avLst>
          </a:prstGeom>
          <a:ln w="76200">
            <a:solidFill>
              <a:srgbClr val="FF864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6705600" y="3640435"/>
            <a:ext cx="1980754" cy="2326184"/>
          </a:xfrm>
          <a:prstGeom prst="roundRect">
            <a:avLst>
              <a:gd name="adj" fmla="val 9618"/>
            </a:avLst>
          </a:prstGeom>
          <a:ln w="76200">
            <a:solidFill>
              <a:srgbClr val="77BB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102100" y="5778500"/>
            <a:ext cx="5864424" cy="1231900"/>
          </a:xfrm>
          <a:prstGeom prst="roundRect">
            <a:avLst>
              <a:gd name="adj" fmla="val 15464"/>
            </a:avLst>
          </a:prstGeom>
          <a:ln w="114300">
            <a:solidFill>
              <a:srgbClr val="FFF99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6286500" y="6075461"/>
            <a:ext cx="1270000" cy="6379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Spark or MR</a:t>
            </a:r>
            <a:br/>
            <a:r>
              <a:t>Profiler Jobs</a:t>
            </a:r>
          </a:p>
        </p:txBody>
      </p:sp>
      <p:sp>
        <p:nvSpPr>
          <p:cNvPr id="309" name="Shape 309"/>
          <p:cNvSpPr/>
          <p:nvPr/>
        </p:nvSpPr>
        <p:spPr>
          <a:xfrm>
            <a:off x="4597400" y="6075461"/>
            <a:ext cx="1270000" cy="6379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Record Service</a:t>
            </a:r>
          </a:p>
        </p:txBody>
      </p:sp>
      <p:sp>
        <p:nvSpPr>
          <p:cNvPr id="310" name="Shape 310"/>
          <p:cNvSpPr/>
          <p:nvPr/>
        </p:nvSpPr>
        <p:spPr>
          <a:xfrm>
            <a:off x="7175500" y="4064000"/>
            <a:ext cx="1270000" cy="63797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Content Extractor</a:t>
            </a:r>
            <a:br/>
            <a:r>
              <a:t>Profiler Jobs</a:t>
            </a:r>
          </a:p>
        </p:txBody>
      </p:sp>
      <p:sp>
        <p:nvSpPr>
          <p:cNvPr id="311" name="Shape 311"/>
          <p:cNvSpPr/>
          <p:nvPr/>
        </p:nvSpPr>
        <p:spPr>
          <a:xfrm>
            <a:off x="7175500" y="4867076"/>
            <a:ext cx="1270000" cy="63797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Role Handler</a:t>
            </a:r>
          </a:p>
        </p:txBody>
      </p:sp>
      <p:sp>
        <p:nvSpPr>
          <p:cNvPr id="312" name="Shape 312"/>
          <p:cNvSpPr/>
          <p:nvPr/>
        </p:nvSpPr>
        <p:spPr>
          <a:xfrm>
            <a:off x="5676900" y="2716311"/>
            <a:ext cx="2056954" cy="63797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SOLR &amp; SPARQL Connector Extractor</a:t>
            </a:r>
            <a:br/>
            <a:r>
              <a:t>Profiler Jobs</a:t>
            </a:r>
          </a:p>
        </p:txBody>
      </p:sp>
      <p:sp>
        <p:nvSpPr>
          <p:cNvPr id="313" name="Shape 313"/>
          <p:cNvSpPr/>
          <p:nvPr/>
        </p:nvSpPr>
        <p:spPr>
          <a:xfrm>
            <a:off x="3906911" y="4151411"/>
            <a:ext cx="1495278" cy="63797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Active Role Enforcement</a:t>
            </a:r>
          </a:p>
        </p:txBody>
      </p:sp>
      <p:sp>
        <p:nvSpPr>
          <p:cNvPr id="314" name="Shape 314"/>
          <p:cNvSpPr/>
          <p:nvPr/>
        </p:nvSpPr>
        <p:spPr>
          <a:xfrm>
            <a:off x="7353300" y="7697291"/>
            <a:ext cx="1219201" cy="36482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any23</a:t>
            </a:r>
          </a:p>
        </p:txBody>
      </p:sp>
      <p:sp>
        <p:nvSpPr>
          <p:cNvPr id="315" name="Shape 315"/>
          <p:cNvSpPr/>
          <p:nvPr/>
        </p:nvSpPr>
        <p:spPr>
          <a:xfrm>
            <a:off x="4229100" y="8131770"/>
            <a:ext cx="1270000" cy="63797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HBase</a:t>
            </a:r>
          </a:p>
        </p:txBody>
      </p:sp>
      <p:sp>
        <p:nvSpPr>
          <p:cNvPr id="316" name="Shape 316"/>
          <p:cNvSpPr/>
          <p:nvPr/>
        </p:nvSpPr>
        <p:spPr>
          <a:xfrm>
            <a:off x="5778500" y="8131770"/>
            <a:ext cx="1270000" cy="63797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SOLR</a:t>
            </a:r>
          </a:p>
        </p:txBody>
      </p:sp>
      <p:sp>
        <p:nvSpPr>
          <p:cNvPr id="317" name="Shape 317"/>
          <p:cNvSpPr/>
          <p:nvPr/>
        </p:nvSpPr>
        <p:spPr>
          <a:xfrm>
            <a:off x="7327900" y="8131770"/>
            <a:ext cx="1270000" cy="63797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Jena/Fuseki</a:t>
            </a:r>
          </a:p>
        </p:txBody>
      </p:sp>
      <p:sp>
        <p:nvSpPr>
          <p:cNvPr id="318" name="Shape 318"/>
          <p:cNvSpPr/>
          <p:nvPr/>
        </p:nvSpPr>
        <p:spPr>
          <a:xfrm>
            <a:off x="5803900" y="7697291"/>
            <a:ext cx="1219201" cy="36482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Solrj</a:t>
            </a:r>
          </a:p>
        </p:txBody>
      </p:sp>
      <p:sp>
        <p:nvSpPr>
          <p:cNvPr id="319" name="Shape 319"/>
          <p:cNvSpPr/>
          <p:nvPr/>
        </p:nvSpPr>
        <p:spPr>
          <a:xfrm>
            <a:off x="4254500" y="7417246"/>
            <a:ext cx="4318001" cy="364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Etosha Core Services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fresh Web-UI for </a:t>
            </a:r>
            <a:br>
              <a:rPr dirty="0"/>
            </a:br>
            <a:r>
              <a:rPr sz="6400" i="1" dirty="0" smtClean="0">
                <a:latin typeface="Gill Sans Light"/>
                <a:ea typeface="Gill Sans Light"/>
                <a:cs typeface="Gill Sans Light"/>
                <a:sym typeface="Gill Sans Light"/>
              </a:rPr>
              <a:t>data </a:t>
            </a:r>
            <a:r>
              <a:rPr sz="6400" i="1" dirty="0">
                <a:latin typeface="Gill Sans Light"/>
                <a:ea typeface="Gill Sans Light"/>
                <a:cs typeface="Gill Sans Light"/>
                <a:sym typeface="Gill Sans Light"/>
              </a:rPr>
              <a:t>exploration: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6" name="Etosha_Manager_Main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51" y="2567157"/>
            <a:ext cx="13004801" cy="6400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9" name="Management_Perspectiv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038"/>
            <a:ext cx="13004800" cy="8450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2950" y="1909088"/>
            <a:ext cx="8724900" cy="7658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/>
        </p:nvSpPr>
        <p:spPr>
          <a:xfrm>
            <a:off x="1299369" y="157255"/>
            <a:ext cx="9438481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>Dataset Profile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dirty="0" smtClean="0">
                <a:latin typeface="Gill Sans Light"/>
                <a:ea typeface="Gill Sans Light"/>
                <a:cs typeface="Gill Sans Light"/>
                <a:sym typeface="Gill Sans Light"/>
              </a:rPr>
              <a:t>(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human readable in multi user environment)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7326828" y="254000"/>
            <a:ext cx="5677972" cy="2438400"/>
          </a:xfrm>
          <a:prstGeom prst="rect">
            <a:avLst/>
          </a:prstGeom>
        </p:spPr>
        <p:txBody>
          <a:bodyPr/>
          <a:lstStyle/>
          <a:p>
            <a:r>
              <a:t>Integration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07572" y="1219200"/>
            <a:ext cx="9753600" cy="7315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ndex.php?title=File-Etosha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215" y="1601061"/>
            <a:ext cx="4445000" cy="201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ndex.php?title=File-Etosh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1600" y="4280763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levels-of-ambition-meta-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900" y="3996867"/>
            <a:ext cx="5359400" cy="408033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2514600" y="4610100"/>
            <a:ext cx="1270000" cy="2692400"/>
          </a:xfrm>
          <a:prstGeom prst="ellipse">
            <a:avLst/>
          </a:prstGeom>
          <a:ln w="76200">
            <a:solidFill>
              <a:srgbClr val="00A3D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4508500" y="3733800"/>
            <a:ext cx="1270000" cy="3060700"/>
          </a:xfrm>
          <a:prstGeom prst="ellipse">
            <a:avLst/>
          </a:prstGeom>
          <a:ln w="76200">
            <a:solidFill>
              <a:srgbClr val="0056D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9303121" y="205807"/>
            <a:ext cx="3244479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i="1" dirty="0"/>
              <a:t>future</a:t>
            </a:r>
            <a:r>
              <a:rPr i="1" dirty="0" smtClean="0"/>
              <a:t>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Hybrid Cloud </a:t>
            </a:r>
            <a:endParaRPr dirty="0"/>
          </a:p>
        </p:txBody>
      </p:sp>
      <p:sp>
        <p:nvSpPr>
          <p:cNvPr id="153" name="Shape 153"/>
          <p:cNvSpPr/>
          <p:nvPr/>
        </p:nvSpPr>
        <p:spPr>
          <a:xfrm>
            <a:off x="1206596" y="2359501"/>
            <a:ext cx="265938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de-DE" sz="2800" i="1" dirty="0" err="1" smtClean="0"/>
              <a:t>now</a:t>
            </a:r>
            <a:r>
              <a:rPr lang="de-DE" sz="2800" i="1" dirty="0" smtClean="0"/>
              <a:t>:</a:t>
            </a:r>
            <a:br>
              <a:rPr lang="de-DE" sz="2800" i="1" dirty="0" smtClean="0"/>
            </a:br>
            <a:r>
              <a:rPr lang="de-DE" sz="2800" dirty="0" err="1" smtClean="0"/>
              <a:t>Hadoop</a:t>
            </a:r>
            <a:r>
              <a:rPr lang="de-DE" sz="2800" dirty="0" smtClean="0"/>
              <a:t> </a:t>
            </a:r>
            <a:r>
              <a:rPr lang="de-DE" sz="2800" dirty="0" err="1" smtClean="0"/>
              <a:t>clusters</a:t>
            </a:r>
            <a:r>
              <a:rPr lang="de-DE" sz="2800" dirty="0" smtClean="0"/>
              <a:t>:</a:t>
            </a:r>
            <a:endParaRPr sz="2800" dirty="0"/>
          </a:p>
        </p:txBody>
      </p:sp>
      <p:sp>
        <p:nvSpPr>
          <p:cNvPr id="154" name="Shape 154"/>
          <p:cNvSpPr/>
          <p:nvPr/>
        </p:nvSpPr>
        <p:spPr>
          <a:xfrm>
            <a:off x="1546913" y="3333750"/>
            <a:ext cx="2077319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rgbClr val="008CB4"/>
                </a:solidFill>
              </a:defRPr>
            </a:pPr>
            <a:r>
              <a:rPr dirty="0"/>
              <a:t>HCatalog </a:t>
            </a:r>
            <a:br>
              <a:rPr dirty="0"/>
            </a:br>
            <a:r>
              <a:rPr dirty="0"/>
              <a:t>&amp; Hive</a:t>
            </a:r>
          </a:p>
        </p:txBody>
      </p:sp>
      <p:sp>
        <p:nvSpPr>
          <p:cNvPr id="155" name="Shape 155"/>
          <p:cNvSpPr/>
          <p:nvPr/>
        </p:nvSpPr>
        <p:spPr>
          <a:xfrm flipV="1">
            <a:off x="4274542" y="2975674"/>
            <a:ext cx="884880" cy="1455534"/>
          </a:xfrm>
          <a:prstGeom prst="line">
            <a:avLst/>
          </a:prstGeom>
          <a:ln w="38100">
            <a:solidFill>
              <a:srgbClr val="D584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3454400" y="4330700"/>
            <a:ext cx="1270000" cy="2692400"/>
          </a:xfrm>
          <a:prstGeom prst="ellipse">
            <a:avLst/>
          </a:prstGeom>
          <a:ln w="76200">
            <a:solidFill>
              <a:srgbClr val="D584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 flipH="1" flipV="1">
            <a:off x="5808116" y="5174207"/>
            <a:ext cx="665809" cy="14736"/>
          </a:xfrm>
          <a:prstGeom prst="line">
            <a:avLst/>
          </a:prstGeom>
          <a:ln w="38100">
            <a:solidFill>
              <a:srgbClr val="0056D6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Textfeld 1"/>
          <p:cNvSpPr txBox="1"/>
          <p:nvPr/>
        </p:nvSpPr>
        <p:spPr>
          <a:xfrm>
            <a:off x="9163904" y="2553696"/>
            <a:ext cx="122469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.core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9915736" y="4974471"/>
            <a:ext cx="131927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1C1B9B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.tools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1C1B9B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Shape 14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/>
          <a:p>
            <a:pPr algn="l"/>
            <a:r>
              <a:rPr dirty="0" smtClean="0"/>
              <a:t>Wh</a:t>
            </a:r>
            <a:r>
              <a:rPr lang="de-DE" dirty="0" smtClean="0"/>
              <a:t>at?</a:t>
            </a:r>
            <a:br>
              <a:rPr lang="de-DE" dirty="0" smtClean="0"/>
            </a:br>
            <a:endParaRPr dirty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G-H-C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smtClean="0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Gephi</a:t>
            </a:r>
            <a:r>
              <a:rPr b="1" dirty="0" smtClean="0"/>
              <a:t>-</a:t>
            </a:r>
            <a:r>
              <a:rPr b="1" dirty="0" smtClean="0">
                <a:solidFill>
                  <a:schemeClr val="accent3">
                    <a:satOff val="18648"/>
                    <a:lumOff val="5971"/>
                  </a:schemeClr>
                </a:solidFill>
              </a:rPr>
              <a:t>Hadoop</a:t>
            </a:r>
            <a:r>
              <a:rPr b="1" dirty="0" smtClean="0"/>
              <a:t>-</a:t>
            </a:r>
            <a:r>
              <a:rPr b="1" dirty="0" smtClean="0">
                <a:solidFill>
                  <a:schemeClr val="accent1"/>
                </a:solidFill>
              </a:rPr>
              <a:t>Connector</a:t>
            </a:r>
            <a:r>
              <a:rPr dirty="0" smtClean="0"/>
              <a:t> </a:t>
            </a:r>
            <a:r>
              <a:rPr dirty="0"/>
              <a:t>uses </a:t>
            </a:r>
            <a:r>
              <a:rPr dirty="0" smtClean="0"/>
              <a:t>metadata </a:t>
            </a:r>
            <a:r>
              <a:rPr dirty="0"/>
              <a:t>for loading graph layers from </a:t>
            </a:r>
            <a:r>
              <a:rPr dirty="0" smtClean="0"/>
              <a:t> </a:t>
            </a:r>
            <a:r>
              <a:rPr dirty="0"/>
              <a:t>Hadoop </a:t>
            </a:r>
            <a:r>
              <a:rPr dirty="0" smtClean="0"/>
              <a:t>cluster</a:t>
            </a:r>
            <a:r>
              <a:rPr lang="de-DE" dirty="0" smtClean="0"/>
              <a:t>s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1" t="1651" r="-6450" b="7289"/>
          <a:stretch/>
        </p:blipFill>
        <p:spPr>
          <a:xfrm>
            <a:off x="7426624" y="4060556"/>
            <a:ext cx="5904188" cy="4976028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0246" y="650240"/>
            <a:ext cx="12302866" cy="112663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Large </a:t>
            </a:r>
            <a:r>
              <a:rPr lang="en-US" sz="6600" dirty="0" smtClean="0"/>
              <a:t>Networks Visualization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How to manage metadata </a:t>
            </a:r>
            <a:r>
              <a:rPr lang="en-US" sz="3200" dirty="0"/>
              <a:t>for time dependent </a:t>
            </a:r>
            <a:br>
              <a:rPr lang="en-US" sz="3200" dirty="0"/>
            </a:br>
            <a:r>
              <a:rPr lang="en-US" sz="3200" dirty="0" smtClean="0"/>
              <a:t>multi-layer networks?</a:t>
            </a:r>
          </a:p>
          <a:p>
            <a:r>
              <a:rPr lang="en-US" sz="3200" dirty="0" err="1" smtClean="0"/>
              <a:t>Mediawiki</a:t>
            </a:r>
            <a:r>
              <a:rPr lang="en-US" sz="3200" dirty="0" smtClean="0"/>
              <a:t> </a:t>
            </a:r>
            <a:r>
              <a:rPr lang="en-US" sz="3200" dirty="0" smtClean="0"/>
              <a:t>or </a:t>
            </a:r>
            <a:r>
              <a:rPr lang="en-US" sz="3200" dirty="0" err="1" smtClean="0"/>
              <a:t>Fuseki</a:t>
            </a:r>
            <a:r>
              <a:rPr lang="en-US" sz="3200" dirty="0" smtClean="0"/>
              <a:t>/Jena are </a:t>
            </a:r>
            <a:r>
              <a:rPr lang="en-US" sz="3200" dirty="0" smtClean="0"/>
              <a:t>available</a:t>
            </a:r>
            <a:endParaRPr lang="en-US" sz="3200" dirty="0"/>
          </a:p>
          <a:p>
            <a:r>
              <a:rPr lang="en-US" sz="3200" dirty="0" err="1" smtClean="0"/>
              <a:t>Gephi</a:t>
            </a:r>
            <a:r>
              <a:rPr lang="en-US" sz="3200" dirty="0" smtClean="0"/>
              <a:t>-Hadoop-Connector provides access</a:t>
            </a:r>
            <a:br>
              <a:rPr lang="en-US" sz="3200" dirty="0" smtClean="0"/>
            </a:br>
            <a:r>
              <a:rPr lang="en-US" sz="3200" dirty="0" smtClean="0"/>
              <a:t>to raw </a:t>
            </a:r>
            <a:r>
              <a:rPr lang="en-US" sz="3200" dirty="0" smtClean="0"/>
              <a:t>data:</a:t>
            </a:r>
            <a:br>
              <a:rPr lang="en-US" sz="3200" dirty="0" smtClean="0"/>
            </a:br>
            <a:r>
              <a:rPr lang="en-US" sz="3200" dirty="0" smtClean="0"/>
              <a:t>- using </a:t>
            </a:r>
            <a:r>
              <a:rPr lang="en-US" sz="3200" dirty="0" smtClean="0"/>
              <a:t>SQL queries on </a:t>
            </a:r>
            <a:r>
              <a:rPr lang="en-US" sz="3200" dirty="0" smtClean="0"/>
              <a:t>Impala</a:t>
            </a:r>
            <a:br>
              <a:rPr lang="en-US" sz="3200" dirty="0" smtClean="0"/>
            </a:br>
            <a:r>
              <a:rPr lang="en-US" sz="3200" dirty="0" smtClean="0"/>
              <a:t>- using </a:t>
            </a:r>
            <a:r>
              <a:rPr lang="en-US" sz="3200" dirty="0" smtClean="0"/>
              <a:t>SOLR queries</a:t>
            </a:r>
          </a:p>
        </p:txBody>
      </p:sp>
    </p:spTree>
    <p:extLst>
      <p:ext uri="{BB962C8B-B14F-4D97-AF65-F5344CB8AC3E}">
        <p14:creationId xmlns:p14="http://schemas.microsoft.com/office/powerpoint/2010/main" val="20707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for Multi-Layer Networks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16" y="2633980"/>
            <a:ext cx="7511084" cy="53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2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r>
              <a:rPr lang="en-US" dirty="0" smtClean="0"/>
              <a:t>-Hadoop-Connector in Action 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806" y="2651235"/>
            <a:ext cx="7846594" cy="525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191215" y="8138992"/>
            <a:ext cx="581320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Outlook</a:t>
            </a:r>
            <a:endParaRPr kumimoji="0" lang="en-US" sz="8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23632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1270000" y="-5969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Next Steps:</a:t>
            </a:r>
          </a:p>
        </p:txBody>
      </p:sp>
      <p:sp>
        <p:nvSpPr>
          <p:cNvPr id="341" name="Shape 341"/>
          <p:cNvSpPr>
            <a:spLocks noGrp="1"/>
          </p:cNvSpPr>
          <p:nvPr>
            <p:ph type="body" idx="1"/>
          </p:nvPr>
        </p:nvSpPr>
        <p:spPr>
          <a:xfrm>
            <a:off x="1270000" y="1130300"/>
            <a:ext cx="10464800" cy="8280400"/>
          </a:xfrm>
          <a:prstGeom prst="rect">
            <a:avLst/>
          </a:prstGeom>
        </p:spPr>
        <p:txBody>
          <a:bodyPr/>
          <a:lstStyle/>
          <a:p>
            <a:pPr marL="1251857" indent="-489857">
              <a:defRPr sz="3600"/>
            </a:pPr>
            <a:r>
              <a:rPr dirty="0"/>
              <a:t>Release </a:t>
            </a:r>
            <a:r>
              <a:rPr dirty="0" smtClean="0"/>
              <a:t>1.0</a:t>
            </a:r>
            <a:r>
              <a:rPr lang="de-DE" dirty="0" smtClean="0"/>
              <a:t>:</a:t>
            </a:r>
            <a:r>
              <a:rPr dirty="0" smtClean="0"/>
              <a:t> </a:t>
            </a:r>
            <a:r>
              <a:rPr dirty="0">
                <a:solidFill>
                  <a:srgbClr val="00A3D7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April 2017</a:t>
            </a:r>
          </a:p>
          <a:p>
            <a:pPr marL="1977571" lvl="2" indent="-326571">
              <a:defRPr sz="2400"/>
            </a:pPr>
            <a:r>
              <a:rPr dirty="0"/>
              <a:t>finish the generic context-logger framework </a:t>
            </a:r>
            <a:br>
              <a:rPr dirty="0"/>
            </a:br>
            <a:r>
              <a:rPr dirty="0"/>
              <a:t>(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reference and sample apps</a:t>
            </a:r>
            <a:r>
              <a:rPr dirty="0"/>
              <a:t>)</a:t>
            </a:r>
          </a:p>
          <a:p>
            <a:pPr marL="1977571" lvl="2" indent="-326571"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provide Web-UI (for integration in HUE)</a:t>
            </a:r>
          </a:p>
          <a:p>
            <a:pPr marL="1251857" indent="-489857">
              <a:defRPr sz="3600"/>
            </a:pPr>
            <a:r>
              <a:rPr dirty="0"/>
              <a:t>Release </a:t>
            </a:r>
            <a:r>
              <a:rPr dirty="0" smtClean="0"/>
              <a:t>1.</a:t>
            </a:r>
            <a:r>
              <a:rPr lang="de-DE" dirty="0" smtClean="0"/>
              <a:t>1:</a:t>
            </a:r>
            <a:r>
              <a:rPr dirty="0" smtClean="0"/>
              <a:t> </a:t>
            </a:r>
            <a:r>
              <a:rPr lang="de-DE" dirty="0" err="1" smtClean="0">
                <a:solidFill>
                  <a:srgbClr val="FF8647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July</a:t>
            </a:r>
            <a:r>
              <a:rPr lang="de-DE" dirty="0" smtClean="0">
                <a:solidFill>
                  <a:srgbClr val="FF8647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 dirty="0" smtClean="0">
                <a:solidFill>
                  <a:srgbClr val="FF8647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2017</a:t>
            </a:r>
            <a:endParaRPr dirty="0">
              <a:solidFill>
                <a:srgbClr val="FF8647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1977571" lvl="2" indent="-326571">
              <a:defRPr sz="2400"/>
            </a:pPr>
            <a:r>
              <a:rPr dirty="0"/>
              <a:t>finish Dataset-Explorer and Dataset-Profiler</a:t>
            </a:r>
          </a:p>
          <a:p>
            <a:pPr marL="1251857" indent="-489857">
              <a:defRPr sz="3600">
                <a:solidFill>
                  <a:srgbClr val="929292"/>
                </a:solidFill>
              </a:defRPr>
            </a:pPr>
            <a:r>
              <a:rPr dirty="0"/>
              <a:t>Release 1.2 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i="1" dirty="0">
                <a:latin typeface="Gill Sans Light"/>
                <a:ea typeface="Gill Sans Light"/>
                <a:cs typeface="Gill Sans Light"/>
                <a:sym typeface="Gill Sans Light"/>
              </a:rPr>
              <a:t>t</a:t>
            </a:r>
            <a:r>
              <a:rPr baseline="-5999" dirty="0">
                <a:latin typeface="Gill Sans Light"/>
                <a:ea typeface="Gill Sans Light"/>
                <a:cs typeface="Gill Sans Light"/>
                <a:sym typeface="Gill Sans Light"/>
              </a:rPr>
              <a:t>release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 =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f</a:t>
            </a:r>
            <a:r>
              <a:rPr dirty="0">
                <a:latin typeface="Gill Sans Light"/>
                <a:ea typeface="Gill Sans Light"/>
                <a:cs typeface="Gill Sans Light"/>
                <a:sym typeface="Gill Sans Light"/>
              </a:rPr>
              <a:t>( resources, contributors )</a:t>
            </a:r>
          </a:p>
          <a:p>
            <a:pPr marL="1977571" lvl="2" indent="-326571">
              <a:defRPr sz="2400">
                <a:solidFill>
                  <a:srgbClr val="929292"/>
                </a:solidFill>
              </a:defRPr>
            </a:pPr>
            <a:r>
              <a:rPr dirty="0"/>
              <a:t>implement security model</a:t>
            </a:r>
          </a:p>
          <a:p>
            <a:pPr marL="1977571" lvl="2" indent="-326571">
              <a:defRPr sz="2400">
                <a:solidFill>
                  <a:srgbClr val="929292"/>
                </a:solidFill>
              </a:defRPr>
            </a:pPr>
            <a:r>
              <a:rPr dirty="0"/>
              <a:t>finish the cluster spanning dataset integration layer </a:t>
            </a:r>
            <a:br>
              <a:rPr dirty="0"/>
            </a:br>
            <a:r>
              <a:rPr dirty="0"/>
              <a:t>which uses a shared semantic knowledge graph with partners 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xfrm>
            <a:off x="1270000" y="1562100"/>
            <a:ext cx="10464800" cy="4403329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r>
              <a:rPr dirty="0"/>
              <a:t>If </a:t>
            </a:r>
            <a:r>
              <a:rPr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data</a:t>
            </a:r>
            <a:r>
              <a:rPr lang="de-DE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de-DE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asset</a:t>
            </a:r>
            <a:r>
              <a:rPr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management</a:t>
            </a:r>
            <a:r>
              <a:rPr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de-DE" b="1" dirty="0" err="1" smtClean="0"/>
              <a:t>matters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you</a:t>
            </a:r>
            <a:r>
              <a:rPr lang="de-DE" dirty="0" smtClean="0"/>
              <a:t>, </a:t>
            </a:r>
            <a:r>
              <a:rPr dirty="0" smtClean="0"/>
              <a:t>…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dirty="0" smtClean="0"/>
              <a:t>let’s </a:t>
            </a:r>
            <a:r>
              <a:rPr dirty="0"/>
              <a:t>connect!</a:t>
            </a:r>
          </a:p>
        </p:txBody>
      </p:sp>
      <p:sp>
        <p:nvSpPr>
          <p:cNvPr id="344" name="Shape 344"/>
          <p:cNvSpPr>
            <a:spLocks noGrp="1"/>
          </p:cNvSpPr>
          <p:nvPr>
            <p:ph type="body" idx="1"/>
          </p:nvPr>
        </p:nvSpPr>
        <p:spPr>
          <a:xfrm>
            <a:off x="1270000" y="4943959"/>
            <a:ext cx="10464800" cy="345612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u="sng" dirty="0">
                <a:hlinkClick r:id="rId2"/>
              </a:rPr>
              <a:t>mailto:mirko@cloudera.com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Why?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743919" y="2768600"/>
            <a:ext cx="12260881" cy="5715000"/>
          </a:xfrm>
          <a:prstGeom prst="rect">
            <a:avLst/>
          </a:prstGeom>
        </p:spPr>
        <p:txBody>
          <a:bodyPr/>
          <a:lstStyle/>
          <a:p>
            <a:r>
              <a:rPr dirty="0"/>
              <a:t>Etosha </a:t>
            </a:r>
            <a:r>
              <a:rPr dirty="0" smtClean="0"/>
              <a:t>MD</a:t>
            </a:r>
            <a:r>
              <a:rPr lang="de-DE" dirty="0" smtClean="0"/>
              <a:t>S</a:t>
            </a:r>
            <a:r>
              <a:rPr dirty="0" smtClean="0"/>
              <a:t> </a:t>
            </a:r>
            <a:r>
              <a:rPr dirty="0"/>
              <a:t>exposes </a:t>
            </a:r>
            <a:r>
              <a:rPr b="1" dirty="0"/>
              <a:t>facts about </a:t>
            </a:r>
            <a:r>
              <a:rPr dirty="0"/>
              <a:t>your data</a:t>
            </a:r>
            <a:r>
              <a:rPr dirty="0" smtClean="0"/>
              <a:t>!</a:t>
            </a:r>
            <a:endParaRPr lang="de-DE" dirty="0" smtClean="0"/>
          </a:p>
          <a:p>
            <a:r>
              <a:rPr lang="de-DE" dirty="0" err="1"/>
              <a:t>Etosha</a:t>
            </a:r>
            <a:r>
              <a:rPr lang="de-DE" dirty="0"/>
              <a:t> MDS </a:t>
            </a:r>
            <a:r>
              <a:rPr lang="de-DE" dirty="0" err="1"/>
              <a:t>exposes</a:t>
            </a:r>
            <a:r>
              <a:rPr lang="de-DE" dirty="0"/>
              <a:t> </a:t>
            </a:r>
            <a:r>
              <a:rPr lang="de-DE" b="1" dirty="0" err="1"/>
              <a:t>facts</a:t>
            </a:r>
            <a:r>
              <a:rPr lang="de-DE" b="1" dirty="0"/>
              <a:t> </a:t>
            </a:r>
            <a:r>
              <a:rPr lang="de-DE" b="1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/>
              <a:t>data</a:t>
            </a:r>
            <a:r>
              <a:rPr lang="de-DE" dirty="0" smtClean="0"/>
              <a:t>!</a:t>
            </a:r>
            <a:endParaRPr dirty="0"/>
          </a:p>
          <a:p>
            <a:r>
              <a:rPr dirty="0"/>
              <a:t>Offline or remote discovery of data sets:</a:t>
            </a:r>
          </a:p>
          <a:p>
            <a:pPr lvl="2">
              <a:defRPr>
                <a:solidFill>
                  <a:schemeClr val="accent2"/>
                </a:solidFill>
              </a:defRPr>
            </a:pPr>
            <a:r>
              <a:rPr dirty="0"/>
              <a:t>Think about </a:t>
            </a:r>
            <a:r>
              <a:rPr u="sng" dirty="0">
                <a:latin typeface="Gill Sans SemiBold"/>
                <a:ea typeface="Gill Sans SemiBold"/>
                <a:cs typeface="Gill Sans SemiBold"/>
                <a:sym typeface="Gill Sans SemiBold"/>
              </a:rPr>
              <a:t>transient</a:t>
            </a:r>
            <a:r>
              <a:rPr dirty="0"/>
              <a:t> clusters!</a:t>
            </a:r>
          </a:p>
          <a:p>
            <a:pPr lvl="2">
              <a:defRPr>
                <a:solidFill>
                  <a:schemeClr val="accent2"/>
                </a:solidFill>
              </a:defRPr>
            </a:pPr>
            <a:r>
              <a:rPr dirty="0"/>
              <a:t>Connect </a:t>
            </a:r>
            <a:r>
              <a:rPr i="1" dirty="0">
                <a:latin typeface="Gill Sans Light"/>
                <a:ea typeface="Gill Sans Light"/>
                <a:cs typeface="Gill Sans Light"/>
                <a:sym typeface="Gill Sans Light"/>
              </a:rPr>
              <a:t>temporarily</a:t>
            </a:r>
            <a:r>
              <a:rPr dirty="0"/>
              <a:t> with partners!</a:t>
            </a:r>
          </a:p>
          <a:p>
            <a:r>
              <a:rPr dirty="0"/>
              <a:t>Consistency of data and algorithms is checked on an abstracted layer.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1" r="21219"/>
          <a:stretch/>
        </p:blipFill>
        <p:spPr>
          <a:xfrm rot="5400000">
            <a:off x="3376876" y="125677"/>
            <a:ext cx="6251047" cy="130048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147031"/>
            <a:ext cx="130048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de-DE" sz="8400" dirty="0" err="1"/>
              <a:t>How</a:t>
            </a:r>
            <a:r>
              <a:rPr lang="de-DE" sz="8400" dirty="0"/>
              <a:t> </a:t>
            </a:r>
            <a:r>
              <a:rPr lang="de-DE" sz="8400" dirty="0" err="1"/>
              <a:t>to</a:t>
            </a:r>
            <a:r>
              <a:rPr lang="de-DE" sz="8400" dirty="0"/>
              <a:t> </a:t>
            </a:r>
            <a:r>
              <a:rPr lang="de-DE" sz="8400" dirty="0" err="1" smtClean="0"/>
              <a:t>use</a:t>
            </a:r>
            <a:r>
              <a:rPr lang="de-DE" sz="8400" dirty="0" smtClean="0"/>
              <a:t> </a:t>
            </a:r>
            <a:r>
              <a:rPr lang="de-DE" sz="8400" dirty="0" err="1" smtClean="0"/>
              <a:t>the</a:t>
            </a:r>
            <a:r>
              <a:rPr lang="de-DE" sz="8400" dirty="0" smtClean="0"/>
              <a:t> </a:t>
            </a:r>
            <a:r>
              <a:rPr lang="de-DE" sz="8400" dirty="0" err="1" smtClean="0"/>
              <a:t>tools</a:t>
            </a:r>
            <a:r>
              <a:rPr lang="de-DE" sz="8400" dirty="0" smtClean="0"/>
              <a:t>?</a:t>
            </a:r>
            <a:endParaRPr kumimoji="0" lang="en-US" sz="8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Core Functions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07357" indent="-489857">
              <a:defRPr sz="3600">
                <a:solidFill>
                  <a:srgbClr val="00A3D7"/>
                </a:solidFill>
              </a:defRPr>
            </a:pPr>
            <a:r>
              <a:t>collect DATASET MD (Schema, Statistics)</a:t>
            </a:r>
          </a:p>
          <a:p>
            <a:pPr marL="807357" indent="-489857">
              <a:defRPr sz="3600">
                <a:solidFill>
                  <a:srgbClr val="FF8647"/>
                </a:solidFill>
              </a:defRPr>
            </a:pPr>
            <a:r>
              <a:t>connect datasets with DOMAIN specific ontologies</a:t>
            </a:r>
          </a:p>
          <a:p>
            <a:pPr marL="807357" indent="-489857">
              <a:defRPr sz="3600">
                <a:solidFill>
                  <a:srgbClr val="00A3D7"/>
                </a:solidFill>
              </a:defRPr>
            </a:pPr>
            <a:r>
              <a:t>track domain specific activities on a DATASET</a:t>
            </a:r>
          </a:p>
          <a:p>
            <a:pPr marL="807357" indent="-489857">
              <a:defRPr sz="3600"/>
            </a:pPr>
            <a:r>
              <a:rPr>
                <a:solidFill>
                  <a:srgbClr val="77BB41"/>
                </a:solidFill>
              </a:rPr>
              <a:t>expose MD</a:t>
            </a:r>
            <a:r>
              <a:t> to visualization tools</a:t>
            </a:r>
          </a:p>
          <a:p>
            <a:pPr marL="807357" indent="-489857">
              <a:defRPr sz="3600"/>
            </a:pPr>
            <a:r>
              <a:rPr>
                <a:solidFill>
                  <a:srgbClr val="77BB41"/>
                </a:solidFill>
              </a:rPr>
              <a:t>expose MD</a:t>
            </a:r>
            <a:r>
              <a:t> to query planners (Impala, Hive,Spark)</a:t>
            </a:r>
          </a:p>
          <a:p>
            <a:pPr marL="807357" indent="-489857">
              <a:defRPr sz="3600"/>
            </a:pPr>
            <a:r>
              <a:rPr>
                <a:solidFill>
                  <a:srgbClr val="77BB41"/>
                </a:solidFill>
              </a:rPr>
              <a:t>expose MD</a:t>
            </a:r>
            <a:r>
              <a:t> via SparkContext to processing layer 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Schema</a:t>
            </a:r>
            <a:r>
              <a:t> REPOSITORY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A3D7"/>
                </a:solidFill>
              </a:rPr>
              <a:t>track</a:t>
            </a:r>
            <a:r>
              <a:t> the </a:t>
            </a:r>
            <a:r>
              <a:rPr>
                <a:solidFill>
                  <a:srgbClr val="FF8647"/>
                </a:solidFill>
              </a:rPr>
              <a:t>schema lifecycle</a:t>
            </a:r>
            <a:r>
              <a:t> of a DATASET and connect it to DOMAIN-Ontologies</a:t>
            </a:r>
          </a:p>
          <a:p>
            <a:r>
              <a:t>Each dataset has its own URI</a:t>
            </a:r>
          </a:p>
          <a:p>
            <a:pPr lvl="2">
              <a:defRPr sz="3400">
                <a:solidFill>
                  <a:srgbClr val="A6AAA9"/>
                </a:solidFill>
              </a:defRPr>
            </a:pPr>
            <a:r>
              <a:t>all known facts are triplified and exposed in RDF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77BB41"/>
                </a:solidFill>
              </a:rPr>
              <a:t>EXPOSE</a:t>
            </a:r>
            <a:r>
              <a:t> metadata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SPARQL interface and </a:t>
            </a:r>
            <a:br/>
            <a:r>
              <a:t>client side integration</a:t>
            </a:r>
            <a:br/>
            <a:r>
              <a:t/>
            </a:r>
            <a:br/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270000" y="65024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400"/>
            </a:pP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</a:rPr>
              <a:t>EXPLORE</a:t>
            </a:r>
            <a:r>
              <a:t> metadata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77BB41"/>
                </a:solidFill>
              </a:rPr>
              <a:t>EXPOSE</a:t>
            </a:r>
            <a:r>
              <a:t> metadata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visualize dependencies and correlations between datasets, projects, processes, resources and objectives </a:t>
            </a:r>
            <a:br/>
            <a:r>
              <a:t>   </a:t>
            </a:r>
            <a:r>
              <a:rPr>
                <a:solidFill>
                  <a:schemeClr val="accent5"/>
                </a:solidFill>
              </a:rPr>
              <a:t>&gt;&gt;&gt; </a:t>
            </a:r>
            <a:r>
              <a:rPr>
                <a:solidFill>
                  <a:schemeClr val="accent5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Visual</a:t>
            </a:r>
            <a:r>
              <a:rPr>
                <a:solidFill>
                  <a:schemeClr val="accent5"/>
                </a:solidFill>
              </a:rPr>
              <a:t> and </a:t>
            </a:r>
            <a:r>
              <a:rPr>
                <a:solidFill>
                  <a:schemeClr val="accent5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Quantitative</a:t>
            </a:r>
            <a:r>
              <a:rPr>
                <a:solidFill>
                  <a:schemeClr val="accent5"/>
                </a:solidFill>
              </a:rPr>
              <a:t>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         </a:t>
            </a:r>
            <a:r>
              <a:rPr i="1">
                <a:solidFill>
                  <a:schemeClr val="accent5"/>
                </a:solidFill>
              </a:rPr>
              <a:t> RISK analysis </a:t>
            </a:r>
            <a:r>
              <a:rPr>
                <a:solidFill>
                  <a:schemeClr val="accent5"/>
                </a:solidFill>
              </a:rPr>
              <a:t>based on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          network metrics from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          complex systems research 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Macintosh PowerPoint</Application>
  <PresentationFormat>Benutzerdefiniert</PresentationFormat>
  <Paragraphs>130</Paragraphs>
  <Slides>36</Slides>
  <Notes>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7" baseType="lpstr">
      <vt:lpstr>Avenir Book Oblique</vt:lpstr>
      <vt:lpstr>Avenir Heavy Oblique</vt:lpstr>
      <vt:lpstr>Avenir Next</vt:lpstr>
      <vt:lpstr>Chalkduster</vt:lpstr>
      <vt:lpstr>Gill Sans</vt:lpstr>
      <vt:lpstr>Gill Sans Light</vt:lpstr>
      <vt:lpstr>Gill Sans SemiBold</vt:lpstr>
      <vt:lpstr>Helvetica</vt:lpstr>
      <vt:lpstr>Lucida Grande</vt:lpstr>
      <vt:lpstr>Arial</vt:lpstr>
      <vt:lpstr>White</vt:lpstr>
      <vt:lpstr>PowerPoint-Präsentation</vt:lpstr>
      <vt:lpstr>Agenda</vt:lpstr>
      <vt:lpstr>What? </vt:lpstr>
      <vt:lpstr>Why?</vt:lpstr>
      <vt:lpstr>PowerPoint-Präsentation</vt:lpstr>
      <vt:lpstr>Core Functions</vt:lpstr>
      <vt:lpstr>Schema REPOSITORY</vt:lpstr>
      <vt:lpstr>EXPOSE metadata</vt:lpstr>
      <vt:lpstr>EXPOSE metadata</vt:lpstr>
      <vt:lpstr>PowerPoint-Präsentation</vt:lpstr>
      <vt:lpstr>Explore:</vt:lpstr>
      <vt:lpstr>Example</vt:lpstr>
      <vt:lpstr>Job and Dataset Context</vt:lpstr>
      <vt:lpstr>PowerPoint-Präsentation</vt:lpstr>
      <vt:lpstr>PowerPoint-Präsentation</vt:lpstr>
      <vt:lpstr>Example 2</vt:lpstr>
      <vt:lpstr>Dataflow &amp; Datalink Context</vt:lpstr>
      <vt:lpstr>Step 2:  Dataflow &amp; link Context</vt:lpstr>
      <vt:lpstr>Step 2:  Dataflow &amp; link Context</vt:lpstr>
      <vt:lpstr>Architecture</vt:lpstr>
      <vt:lpstr>PowerPoint-Präsentation</vt:lpstr>
      <vt:lpstr>Components  core functions   </vt:lpstr>
      <vt:lpstr>PowerPoint-Präsentation</vt:lpstr>
      <vt:lpstr>PowerPoint-Präsentation</vt:lpstr>
      <vt:lpstr>PowerPoint-Präsentation</vt:lpstr>
      <vt:lpstr>A fresh Web-UI for  data exploration:</vt:lpstr>
      <vt:lpstr>PowerPoint-Präsentation</vt:lpstr>
      <vt:lpstr>PowerPoint-Präsentation</vt:lpstr>
      <vt:lpstr>Integration</vt:lpstr>
      <vt:lpstr>Example: G-H-C</vt:lpstr>
      <vt:lpstr>  Large Networks Visualization </vt:lpstr>
      <vt:lpstr>Metadata for Multi-Layer Networks</vt:lpstr>
      <vt:lpstr>Gephi-Hadoop-Connector in Action …</vt:lpstr>
      <vt:lpstr>PowerPoint-Präsentation</vt:lpstr>
      <vt:lpstr>Next Steps:</vt:lpstr>
      <vt:lpstr>If data asset management matters to you, …  let’s connect!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Mirko  Kampf</cp:lastModifiedBy>
  <cp:revision>6</cp:revision>
  <dcterms:modified xsi:type="dcterms:W3CDTF">2016-08-21T08:37:34Z</dcterms:modified>
</cp:coreProperties>
</file>